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9"/>
  </p:notesMasterIdLst>
  <p:handoutMasterIdLst>
    <p:handoutMasterId r:id="rId30"/>
  </p:handoutMasterIdLst>
  <p:sldIdLst>
    <p:sldId id="261" r:id="rId2"/>
    <p:sldId id="358" r:id="rId3"/>
    <p:sldId id="384" r:id="rId4"/>
    <p:sldId id="391" r:id="rId5"/>
    <p:sldId id="422" r:id="rId6"/>
    <p:sldId id="386" r:id="rId7"/>
    <p:sldId id="387" r:id="rId8"/>
    <p:sldId id="410" r:id="rId9"/>
    <p:sldId id="411" r:id="rId10"/>
    <p:sldId id="412" r:id="rId11"/>
    <p:sldId id="413" r:id="rId12"/>
    <p:sldId id="414" r:id="rId13"/>
    <p:sldId id="415" r:id="rId14"/>
    <p:sldId id="416" r:id="rId15"/>
    <p:sldId id="417" r:id="rId16"/>
    <p:sldId id="456" r:id="rId17"/>
    <p:sldId id="457" r:id="rId18"/>
    <p:sldId id="337" r:id="rId19"/>
    <p:sldId id="370" r:id="rId20"/>
    <p:sldId id="382" r:id="rId21"/>
    <p:sldId id="340" r:id="rId22"/>
    <p:sldId id="418" r:id="rId23"/>
    <p:sldId id="419" r:id="rId24"/>
    <p:sldId id="450" r:id="rId25"/>
    <p:sldId id="420" r:id="rId26"/>
    <p:sldId id="421" r:id="rId27"/>
    <p:sldId id="408" r:id="rId28"/>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等线"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等线"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等线"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等线"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等线"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等线"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等线"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等线"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等线"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23" autoAdjust="0"/>
    <p:restoredTop sz="94660"/>
  </p:normalViewPr>
  <p:slideViewPr>
    <p:cSldViewPr snapToGrid="0">
      <p:cViewPr varScale="1">
        <p:scale>
          <a:sx n="89" d="100"/>
          <a:sy n="89" d="100"/>
        </p:scale>
        <p:origin x="-1470" y="-96"/>
      </p:cViewPr>
      <p:guideLst>
        <p:guide orient="horz" pos="2143"/>
        <p:guide pos="2883"/>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600A1698-D8B6-4B3B-A926-BE3962E7B8EB}" type="datetimeFigureOut">
              <a:rPr lang="zh-CN" altLang="en-US"/>
              <a:pPr>
                <a:defRPr/>
              </a:pPr>
              <a:t>2020/12/21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atin typeface="等线" pitchFamily="2" charset="-122"/>
              </a:defRPr>
            </a:lvl1pPr>
          </a:lstStyle>
          <a:p>
            <a:pPr>
              <a:defRPr/>
            </a:pPr>
            <a:fld id="{48DB8DD4-2C24-4A68-A428-35EC50ED247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38F08D4A-C433-44E2-ADB8-B67D9FCC6AF8}" type="datetimeFigureOut">
              <a:rPr lang="zh-CN" altLang="en-US"/>
              <a:pPr>
                <a:defRPr/>
              </a:pPr>
              <a:t>2020/12/21</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atin typeface="等线" pitchFamily="2" charset="-122"/>
              </a:defRPr>
            </a:lvl1pPr>
          </a:lstStyle>
          <a:p>
            <a:pPr>
              <a:defRPr/>
            </a:pPr>
            <a:fld id="{7CD373E0-F047-4150-843C-A16150AE428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C2062814-8F68-4275-8BD9-BE5F352A6FCB}" type="datetime1">
              <a:rPr lang="zh-CN" altLang="en-US"/>
              <a:pPr>
                <a:defRPr/>
              </a:pPr>
              <a:t>2020/12/21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2071F63-9D6E-4E45-8D12-0F7D1D0871C9}"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850604EF-CBF5-4A90-95D4-5B543227A81D}" type="datetime1">
              <a:rPr lang="zh-CN" altLang="en-US"/>
              <a:pPr>
                <a:defRPr/>
              </a:pPr>
              <a:t>2020/12/21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F41B369C-5C36-4D47-B410-6C1CD6F859F0}"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365125"/>
            <a:ext cx="5800725"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7E866D0-BFFD-4AEC-8679-445A812F204A}" type="datetime1">
              <a:rPr lang="zh-CN" altLang="en-US"/>
              <a:pPr>
                <a:defRPr/>
              </a:pPr>
              <a:t>2020/12/21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9B15B015-C802-4784-B3FD-7079ABD8F354}"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4" name="组合 6"/>
          <p:cNvGrpSpPr/>
          <p:nvPr userDrawn="1"/>
        </p:nvGrpSpPr>
        <p:grpSpPr bwMode="auto">
          <a:xfrm>
            <a:off x="-52388" y="6553200"/>
            <a:ext cx="9204326" cy="317500"/>
            <a:chOff x="0" y="0"/>
            <a:chExt cx="5104" cy="200"/>
          </a:xfrm>
        </p:grpSpPr>
        <p:pic>
          <p:nvPicPr>
            <p:cNvPr id="5" name="单圆角矩形 8"/>
            <p:cNvPicPr>
              <a:picLocks noChangeAspect="1" noChangeArrowheads="1"/>
            </p:cNvPicPr>
            <p:nvPr/>
          </p:nvPicPr>
          <p:blipFill>
            <a:blip r:embed="rId2"/>
            <a:srcRect/>
            <a:stretch>
              <a:fillRect/>
            </a:stretch>
          </p:blipFill>
          <p:spPr bwMode="auto">
            <a:xfrm>
              <a:off x="0" y="0"/>
              <a:ext cx="5104" cy="200"/>
            </a:xfrm>
            <a:prstGeom prst="rect">
              <a:avLst/>
            </a:prstGeom>
            <a:noFill/>
            <a:ln w="9525">
              <a:noFill/>
              <a:miter lim="800000"/>
              <a:headEnd/>
              <a:tailEnd/>
            </a:ln>
          </p:spPr>
        </p:pic>
        <p:sp>
          <p:nvSpPr>
            <p:cNvPr id="6" name="Text Box 9"/>
            <p:cNvSpPr>
              <a:spLocks noChangeArrowheads="1"/>
            </p:cNvSpPr>
            <p:nvPr/>
          </p:nvSpPr>
          <p:spPr bwMode="auto">
            <a:xfrm>
              <a:off x="11" y="12"/>
              <a:ext cx="5078" cy="180"/>
            </a:xfrm>
            <a:prstGeom prst="rect">
              <a:avLst/>
            </a:prstGeom>
            <a:noFill/>
            <a:ln>
              <a:noFill/>
            </a:ln>
          </p:spPr>
          <p:txBody>
            <a:bodyPr anchor="ctr"/>
            <a:lstStyle>
              <a:lvl1pPr>
                <a:defRPr>
                  <a:solidFill>
                    <a:schemeClr val="tx1"/>
                  </a:solidFill>
                  <a:latin typeface="Calibri" panose="020F0502020204030204" pitchFamily="34" charset="0"/>
                  <a:ea typeface="等线" pitchFamily="2" charset="-122"/>
                </a:defRPr>
              </a:lvl1pPr>
              <a:lvl2pPr marL="742950" indent="-285750">
                <a:defRPr>
                  <a:solidFill>
                    <a:schemeClr val="tx1"/>
                  </a:solidFill>
                  <a:latin typeface="Calibri" panose="020F0502020204030204" pitchFamily="34" charset="0"/>
                  <a:ea typeface="等线" pitchFamily="2" charset="-122"/>
                </a:defRPr>
              </a:lvl2pPr>
              <a:lvl3pPr marL="1143000" indent="-228600">
                <a:defRPr>
                  <a:solidFill>
                    <a:schemeClr val="tx1"/>
                  </a:solidFill>
                  <a:latin typeface="Calibri" panose="020F0502020204030204" pitchFamily="34" charset="0"/>
                  <a:ea typeface="等线" pitchFamily="2" charset="-122"/>
                </a:defRPr>
              </a:lvl3pPr>
              <a:lvl4pPr marL="1600200" indent="-228600">
                <a:defRPr>
                  <a:solidFill>
                    <a:schemeClr val="tx1"/>
                  </a:solidFill>
                  <a:latin typeface="Calibri" panose="020F0502020204030204" pitchFamily="34" charset="0"/>
                  <a:ea typeface="等线" pitchFamily="2" charset="-122"/>
                </a:defRPr>
              </a:lvl4pPr>
              <a:lvl5pPr marL="2057400" indent="-228600">
                <a:defRPr>
                  <a:solidFill>
                    <a:schemeClr val="tx1"/>
                  </a:solidFill>
                  <a:latin typeface="Calibri" panose="020F0502020204030204" pitchFamily="34" charset="0"/>
                  <a:ea typeface="等线"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等线"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等线"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等线"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等线" pitchFamily="2" charset="-122"/>
                </a:defRPr>
              </a:lvl9pPr>
            </a:lstStyle>
            <a:p>
              <a:pPr algn="ctr" eaLnBrk="1" hangingPunct="1">
                <a:buFont typeface="Arial" panose="020B0604020202020204" pitchFamily="34" charset="0"/>
                <a:buNone/>
                <a:defRPr/>
              </a:pPr>
              <a:endParaRPr lang="zh-CN" altLang="en-US">
                <a:solidFill>
                  <a:srgbClr val="FFFFFF"/>
                </a:solidFill>
                <a:ea typeface="宋体" panose="02010600030101010101" pitchFamily="2" charset="-122"/>
                <a:sym typeface="Calibri" panose="020F0502020204030204" pitchFamily="34" charset="0"/>
              </a:endParaRPr>
            </a:p>
          </p:txBody>
        </p:sp>
      </p:grp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6CB99B4B-384B-4091-A5C7-2BA536E5C549}" type="datetime1">
              <a:rPr lang="zh-CN" altLang="en-US"/>
              <a:pPr>
                <a:defRPr/>
              </a:pPr>
              <a:t>2020/12/21</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a:xfrm>
            <a:off x="6457950" y="6521450"/>
            <a:ext cx="2057400" cy="365125"/>
          </a:xfrm>
        </p:spPr>
        <p:txBody>
          <a:bodyPr/>
          <a:lstStyle>
            <a:lvl1pPr>
              <a:defRPr sz="2400">
                <a:solidFill>
                  <a:schemeClr val="tx1"/>
                </a:solidFill>
              </a:defRPr>
            </a:lvl1pPr>
          </a:lstStyle>
          <a:p>
            <a:pPr>
              <a:defRPr/>
            </a:pPr>
            <a:fld id="{B11C1A9E-424A-495E-A14B-DF9D6EB452E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lvl1pPr>
              <a:defRPr/>
            </a:lvl1pPr>
          </a:lstStyle>
          <a:p>
            <a:pPr>
              <a:defRPr/>
            </a:pPr>
            <a:fld id="{F913F4BF-4C18-47AD-8E7C-BCD7DC1FB0EB}" type="datetime1">
              <a:rPr lang="zh-CN" altLang="en-US"/>
              <a:pPr>
                <a:defRPr/>
              </a:pPr>
              <a:t>2020/12/21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30344AC-CF10-4893-830D-57C5110291E2}"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0F54661D-9F59-4A16-97DD-49589E86CE64}" type="datetime1">
              <a:rPr lang="zh-CN" altLang="en-US"/>
              <a:pPr>
                <a:defRPr/>
              </a:pPr>
              <a:t>2020/12/21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A454331A-58E1-497F-BDF2-7137E5BB8918}"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629842" y="2505075"/>
            <a:ext cx="3868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4629150" y="2505075"/>
            <a:ext cx="3887391"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C3AC19F7-8614-4819-828B-5221A481D2F0}" type="datetime1">
              <a:rPr lang="zh-CN" altLang="en-US"/>
              <a:pPr>
                <a:defRPr/>
              </a:pPr>
              <a:t>2020/12/21</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FA42DE29-D21B-4BBA-94C7-A110C4A9EBB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B9BA2639-A12B-4A30-9F61-8F6BFAD4FB59}" type="datetime1">
              <a:rPr lang="zh-CN" altLang="en-US"/>
              <a:pPr>
                <a:defRPr/>
              </a:pPr>
              <a:t>2020/12/21</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73BF6226-77AA-44FC-AC93-F0B971BC0180}"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E7A740-446F-49E9-91F2-B362CDCFE418}" type="datetime1">
              <a:rPr lang="zh-CN" altLang="en-US"/>
              <a:pPr>
                <a:defRPr/>
              </a:pPr>
              <a:t>2020/12/21</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81DCD305-4D9A-488C-857B-2C1ADB48F639}"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pPr>
              <a:defRPr/>
            </a:pPr>
            <a:fld id="{4019D0B6-2C36-4026-A3F1-ADA2D0140FA8}" type="datetime1">
              <a:rPr lang="zh-CN" altLang="en-US"/>
              <a:pPr>
                <a:defRPr/>
              </a:pPr>
              <a:t>2020/12/21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C451EFD4-6A05-4D2D-B0B7-9F7E6F6816F2}"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pPr>
              <a:defRPr/>
            </a:pPr>
            <a:fld id="{F41413D0-56D7-4B3E-B50B-0066ED9C85AA}" type="datetime1">
              <a:rPr lang="zh-CN" altLang="en-US"/>
              <a:pPr>
                <a:defRPr/>
              </a:pPr>
              <a:t>2020/12/21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41D84CF6-6331-4D11-8780-A20B02CE36E3}"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en-US" altLang="zh-CN"/>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ln>
        </p:spPr>
        <p:txBody>
          <a:bodyPr vert="horz" wrap="square" lIns="91440" tIns="45720" rIns="91440" bIns="45720" numCol="1" anchor="t" anchorCtr="0" compatLnSpc="1"/>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F21EF9C-6B6B-4F14-9E3B-2A5817A661F4}" type="datetime1">
              <a:rPr lang="zh-CN" altLang="en-US"/>
              <a:pPr>
                <a:defRPr/>
              </a:pPr>
              <a:t>2020/12/21</a:t>
            </a:fld>
            <a:endParaRPr lang="zh-CN"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6457950" y="6469063"/>
            <a:ext cx="20574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a:defRPr/>
            </a:pPr>
            <a:fld id="{E9C383EF-063E-4D66-A26D-C08AFBAF47A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txBox="1">
            <a:spLocks noChangeArrowheads="1"/>
          </p:cNvSpPr>
          <p:nvPr/>
        </p:nvSpPr>
        <p:spPr bwMode="auto">
          <a:xfrm>
            <a:off x="138113" y="1309688"/>
            <a:ext cx="8756650" cy="1752600"/>
          </a:xfrm>
          <a:prstGeom prst="rect">
            <a:avLst/>
          </a:prstGeom>
          <a:noFill/>
          <a:ln w="9525">
            <a:noFill/>
            <a:miter lim="800000"/>
          </a:ln>
        </p:spPr>
        <p:txBody>
          <a:bodyPr anchor="ctr"/>
          <a:lstStyle/>
          <a:p>
            <a:pPr algn="ctr" eaLnBrk="1" hangingPunct="1">
              <a:lnSpc>
                <a:spcPct val="140000"/>
              </a:lnSpc>
            </a:pPr>
            <a:r>
              <a:rPr lang="zh-CN" altLang="en-US" sz="3600"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湖北省科技计划项目验收工作情况</a:t>
            </a:r>
          </a:p>
        </p:txBody>
      </p:sp>
      <p:pic>
        <p:nvPicPr>
          <p:cNvPr id="3076"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3077" name="组合 7"/>
          <p:cNvGrpSpPr/>
          <p:nvPr/>
        </p:nvGrpSpPr>
        <p:grpSpPr bwMode="auto">
          <a:xfrm>
            <a:off x="-52388" y="6553200"/>
            <a:ext cx="9204326" cy="317500"/>
            <a:chOff x="0" y="0"/>
            <a:chExt cx="5104" cy="200"/>
          </a:xfrm>
        </p:grpSpPr>
        <p:pic>
          <p:nvPicPr>
            <p:cNvPr id="3083"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3084"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3078" name="组合 10"/>
          <p:cNvGrpSpPr/>
          <p:nvPr/>
        </p:nvGrpSpPr>
        <p:grpSpPr bwMode="auto">
          <a:xfrm rot="10800000">
            <a:off x="-17463" y="1138238"/>
            <a:ext cx="9144001" cy="74612"/>
            <a:chOff x="0" y="0"/>
            <a:chExt cx="5104" cy="200"/>
          </a:xfrm>
        </p:grpSpPr>
        <p:pic>
          <p:nvPicPr>
            <p:cNvPr id="3081"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3082"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3080" name="TextBox 1"/>
          <p:cNvSpPr txBox="1">
            <a:spLocks noChangeArrowheads="1"/>
          </p:cNvSpPr>
          <p:nvPr/>
        </p:nvSpPr>
        <p:spPr bwMode="auto">
          <a:xfrm>
            <a:off x="2370455" y="4023995"/>
            <a:ext cx="4292600" cy="1198880"/>
          </a:xfrm>
          <a:prstGeom prst="rect">
            <a:avLst/>
          </a:prstGeom>
          <a:noFill/>
          <a:ln w="9525">
            <a:noFill/>
            <a:miter lim="800000"/>
          </a:ln>
        </p:spPr>
        <p:txBody>
          <a:bodyPr wrap="square">
            <a:spAutoFit/>
          </a:bodyPr>
          <a:lstStyle/>
          <a:p>
            <a:r>
              <a:rPr lang="zh-CN" altLang="en-US" sz="2400" b="1" dirty="0">
                <a:latin typeface="微软雅黑" panose="020B0503020204020204" pitchFamily="34" charset="-122"/>
                <a:ea typeface="微软雅黑" panose="020B0503020204020204" pitchFamily="34" charset="-122"/>
              </a:rPr>
              <a:t>湖北省高新技术发展促进中心</a:t>
            </a:r>
          </a:p>
          <a:p>
            <a:endParaRPr lang="zh-CN" altLang="en-US" sz="2400" b="1"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a:t>
            </a:r>
            <a:r>
              <a:rPr lang="en-US" altLang="zh-CN" sz="2400" b="1" dirty="0">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20∙12</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818406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5221942"/>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自科基金面上类项目需要纸质版提交到高新中心后，开始审核公示，只在网上提交，没有提交纸质版，无法公示。依托单位分批对本单位提交的验收纸质材料出具报送函和汇总表。</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非自科基金面上类项目需要高新中心验收通过后，提交纸质版盖章材料后，开始审核公示。</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3.</a:t>
            </a:r>
            <a:r>
              <a:rPr lang="zh-CN" altLang="en-US" sz="2200" dirty="0">
                <a:latin typeface="黑体" panose="02010609060101010101" pitchFamily="49" charset="-122"/>
                <a:ea typeface="黑体" panose="02010609060101010101" pitchFamily="49" charset="-122"/>
              </a:rPr>
              <a:t>验收证书在线打印。公示期为</a:t>
            </a:r>
            <a:r>
              <a:rPr lang="en-US" altLang="zh-CN" sz="2200" dirty="0">
                <a:latin typeface="黑体" panose="02010609060101010101" pitchFamily="49" charset="-122"/>
                <a:ea typeface="黑体" panose="02010609060101010101" pitchFamily="49" charset="-122"/>
              </a:rPr>
              <a:t>10</a:t>
            </a:r>
            <a:r>
              <a:rPr lang="zh-CN" altLang="en-US" sz="2200" dirty="0">
                <a:latin typeface="黑体" panose="02010609060101010101" pitchFamily="49" charset="-122"/>
                <a:ea typeface="黑体" panose="02010609060101010101" pitchFamily="49" charset="-122"/>
              </a:rPr>
              <a:t>个工作日，公示期结束后，用项目负责人账号在线打印即可。</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zh-CN" altLang="en-US" sz="2200" dirty="0">
              <a:latin typeface="黑体" panose="02010609060101010101" pitchFamily="49" charset="-122"/>
              <a:ea typeface="黑体" panose="02010609060101010101" pitchFamily="49" charset="-122"/>
            </a:endParaRPr>
          </a:p>
        </p:txBody>
      </p:sp>
      <p:sp>
        <p:nvSpPr>
          <p:cNvPr id="3" name="文本框 2"/>
          <p:cNvSpPr txBox="1"/>
          <p:nvPr/>
        </p:nvSpPr>
        <p:spPr>
          <a:xfrm>
            <a:off x="848092" y="1152325"/>
            <a:ext cx="3175268"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线上验收注意事项</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365760" y="4453689"/>
            <a:ext cx="2065468" cy="1021976"/>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818406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579671"/>
            <a:ext cx="7826189" cy="2144177"/>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结题验收需要提交</a:t>
            </a:r>
            <a:r>
              <a:rPr lang="en-US" altLang="zh-CN" sz="2200" dirty="0">
                <a:latin typeface="黑体" panose="02010609060101010101" pitchFamily="49" charset="-122"/>
                <a:ea typeface="黑体" panose="02010609060101010101" pitchFamily="49" charset="-122"/>
              </a:rPr>
              <a:t>3</a:t>
            </a:r>
            <a:r>
              <a:rPr lang="zh-CN" altLang="en-US" sz="2200" dirty="0">
                <a:latin typeface="黑体" panose="02010609060101010101" pitchFamily="49" charset="-122"/>
                <a:ea typeface="黑体" panose="02010609060101010101" pitchFamily="49" charset="-122"/>
              </a:rPr>
              <a:t>本纸质版资料，现场验收需要提交</a:t>
            </a:r>
            <a:r>
              <a:rPr lang="en-US" altLang="zh-CN" sz="2200" dirty="0">
                <a:latin typeface="黑体" panose="02010609060101010101" pitchFamily="49" charset="-122"/>
                <a:ea typeface="黑体" panose="02010609060101010101" pitchFamily="49" charset="-122"/>
              </a:rPr>
              <a:t>5</a:t>
            </a:r>
            <a:r>
              <a:rPr lang="zh-CN" altLang="en-US" sz="2200" dirty="0">
                <a:latin typeface="黑体" panose="02010609060101010101" pitchFamily="49" charset="-122"/>
                <a:ea typeface="黑体" panose="02010609060101010101" pitchFamily="49" charset="-122"/>
              </a:rPr>
              <a:t>本纸质版资料。</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验收通过后，根据专家意见修改完善资料，网上填报完整的验收材料扫描件，提供</a:t>
            </a: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本纸质资料存档，进入公示环节。</a:t>
            </a:r>
          </a:p>
        </p:txBody>
      </p:sp>
      <p:sp>
        <p:nvSpPr>
          <p:cNvPr id="3" name="文本框 2"/>
          <p:cNvSpPr txBox="1"/>
          <p:nvPr/>
        </p:nvSpPr>
        <p:spPr>
          <a:xfrm>
            <a:off x="848091" y="1152325"/>
            <a:ext cx="8521820"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主要针对线下验收项目</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9"/>
          <p:cNvSpPr txBox="1"/>
          <p:nvPr/>
        </p:nvSpPr>
        <p:spPr>
          <a:xfrm>
            <a:off x="2614171" y="4410668"/>
            <a:ext cx="1452282" cy="1200329"/>
          </a:xfrm>
          <a:prstGeom prst="rect">
            <a:avLst/>
          </a:prstGeom>
          <a:noFill/>
        </p:spPr>
        <p:txBody>
          <a:bodyPr wrap="square" rtlCol="0">
            <a:spAutoFit/>
          </a:bodyPr>
          <a:lstStyle/>
          <a:p>
            <a:r>
              <a:rPr lang="zh-CN" altLang="en-US" b="1" dirty="0"/>
              <a:t>项目负责人账号登录计划项目管理平台</a:t>
            </a:r>
          </a:p>
        </p:txBody>
      </p:sp>
      <p:sp>
        <p:nvSpPr>
          <p:cNvPr id="11" name="右箭头 10"/>
          <p:cNvSpPr/>
          <p:nvPr/>
        </p:nvSpPr>
        <p:spPr>
          <a:xfrm>
            <a:off x="4023423" y="4787185"/>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325098" y="4862489"/>
            <a:ext cx="1301676" cy="369332"/>
          </a:xfrm>
          <a:prstGeom prst="rect">
            <a:avLst/>
          </a:prstGeom>
          <a:noFill/>
        </p:spPr>
        <p:txBody>
          <a:bodyPr wrap="square" rtlCol="0">
            <a:spAutoFit/>
          </a:bodyPr>
          <a:lstStyle/>
          <a:p>
            <a:r>
              <a:rPr lang="zh-CN" altLang="en-US" b="1" dirty="0"/>
              <a:t>高新中心</a:t>
            </a:r>
          </a:p>
        </p:txBody>
      </p:sp>
      <p:sp>
        <p:nvSpPr>
          <p:cNvPr id="13" name="TextBox 12"/>
          <p:cNvSpPr txBox="1"/>
          <p:nvPr/>
        </p:nvSpPr>
        <p:spPr>
          <a:xfrm>
            <a:off x="4012665" y="4141728"/>
            <a:ext cx="1226371" cy="646331"/>
          </a:xfrm>
          <a:prstGeom prst="rect">
            <a:avLst/>
          </a:prstGeom>
          <a:noFill/>
        </p:spPr>
        <p:txBody>
          <a:bodyPr wrap="square" rtlCol="0">
            <a:spAutoFit/>
          </a:bodyPr>
          <a:lstStyle/>
          <a:p>
            <a:r>
              <a:rPr lang="zh-CN" altLang="en-US" b="1" dirty="0"/>
              <a:t>网上填报验收材料</a:t>
            </a:r>
          </a:p>
        </p:txBody>
      </p:sp>
      <p:sp>
        <p:nvSpPr>
          <p:cNvPr id="14" name="右箭头 13"/>
          <p:cNvSpPr/>
          <p:nvPr/>
        </p:nvSpPr>
        <p:spPr>
          <a:xfrm>
            <a:off x="6520990" y="4788977"/>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486925" y="3883543"/>
            <a:ext cx="1172583" cy="923330"/>
          </a:xfrm>
          <a:prstGeom prst="rect">
            <a:avLst/>
          </a:prstGeom>
          <a:noFill/>
        </p:spPr>
        <p:txBody>
          <a:bodyPr wrap="square" rtlCol="0">
            <a:spAutoFit/>
          </a:bodyPr>
          <a:lstStyle/>
          <a:p>
            <a:r>
              <a:rPr lang="zh-CN" altLang="en-US" b="1" dirty="0"/>
              <a:t>高新中心上传专家意见表</a:t>
            </a:r>
          </a:p>
        </p:txBody>
      </p:sp>
      <p:sp>
        <p:nvSpPr>
          <p:cNvPr id="23" name="TextBox 22"/>
          <p:cNvSpPr txBox="1"/>
          <p:nvPr/>
        </p:nvSpPr>
        <p:spPr>
          <a:xfrm>
            <a:off x="7745584" y="4851699"/>
            <a:ext cx="1237129" cy="369332"/>
          </a:xfrm>
          <a:prstGeom prst="rect">
            <a:avLst/>
          </a:prstGeom>
          <a:noFill/>
        </p:spPr>
        <p:txBody>
          <a:bodyPr wrap="square" rtlCol="0">
            <a:spAutoFit/>
          </a:bodyPr>
          <a:lstStyle/>
          <a:p>
            <a:r>
              <a:rPr lang="zh-CN" altLang="en-US" b="1" dirty="0"/>
              <a:t>立项处室</a:t>
            </a:r>
          </a:p>
        </p:txBody>
      </p:sp>
      <p:sp>
        <p:nvSpPr>
          <p:cNvPr id="24" name="TextBox 23"/>
          <p:cNvSpPr txBox="1"/>
          <p:nvPr/>
        </p:nvSpPr>
        <p:spPr>
          <a:xfrm>
            <a:off x="376517" y="4485961"/>
            <a:ext cx="1936377" cy="923330"/>
          </a:xfrm>
          <a:prstGeom prst="rect">
            <a:avLst/>
          </a:prstGeom>
          <a:noFill/>
        </p:spPr>
        <p:txBody>
          <a:bodyPr wrap="square" rtlCol="0">
            <a:spAutoFit/>
          </a:bodyPr>
          <a:lstStyle/>
          <a:p>
            <a:pPr algn="ctr"/>
            <a:r>
              <a:rPr lang="zh-CN" altLang="en-US" b="1" dirty="0">
                <a:solidFill>
                  <a:schemeClr val="bg1"/>
                </a:solidFill>
              </a:rPr>
              <a:t>线下验收项目在线打印验收证书环节</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928134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4196020"/>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线下验收项目只针对部分</a:t>
            </a:r>
            <a:r>
              <a:rPr lang="en-US" altLang="zh-CN" sz="2200" dirty="0">
                <a:latin typeface="黑体" panose="02010609060101010101" pitchFamily="49" charset="-122"/>
                <a:ea typeface="黑体" panose="02010609060101010101" pitchFamily="49" charset="-122"/>
              </a:rPr>
              <a:t>2017.2018</a:t>
            </a:r>
            <a:r>
              <a:rPr lang="zh-CN" altLang="en-US" sz="2200" dirty="0">
                <a:latin typeface="黑体" panose="02010609060101010101" pitchFamily="49" charset="-122"/>
                <a:ea typeface="黑体" panose="02010609060101010101" pitchFamily="49" charset="-122"/>
              </a:rPr>
              <a:t>年验收清单中已提交纸质版验收材料并已通过了高新中心形式审查的项目。</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网上和纸质版都提交后，才能进入公示环节。</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3.</a:t>
            </a:r>
            <a:r>
              <a:rPr lang="zh-CN" altLang="en-US" sz="2200" dirty="0">
                <a:latin typeface="黑体" panose="02010609060101010101" pitchFamily="49" charset="-122"/>
                <a:ea typeface="黑体" panose="02010609060101010101" pitchFamily="49" charset="-122"/>
              </a:rPr>
              <a:t>验收证书在线打印。厅立项处室审核通过后，即可在线打印证书。</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zh-CN" altLang="en-US" sz="2200" dirty="0">
              <a:latin typeface="黑体" panose="02010609060101010101" pitchFamily="49" charset="-122"/>
              <a:ea typeface="黑体" panose="02010609060101010101" pitchFamily="49" charset="-122"/>
            </a:endParaRPr>
          </a:p>
        </p:txBody>
      </p:sp>
      <p:sp>
        <p:nvSpPr>
          <p:cNvPr id="3" name="文本框 2"/>
          <p:cNvSpPr txBox="1"/>
          <p:nvPr/>
        </p:nvSpPr>
        <p:spPr>
          <a:xfrm>
            <a:off x="848091" y="1152325"/>
            <a:ext cx="3153753"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线下验收注意事项</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365760" y="2818473"/>
            <a:ext cx="1463040" cy="1194129"/>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818406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3" name="文本框 2"/>
          <p:cNvSpPr txBox="1"/>
          <p:nvPr/>
        </p:nvSpPr>
        <p:spPr>
          <a:xfrm>
            <a:off x="848091" y="1152325"/>
            <a:ext cx="8521820"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项目延期申请或重大事项调整申请</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9"/>
          <p:cNvSpPr txBox="1"/>
          <p:nvPr/>
        </p:nvSpPr>
        <p:spPr>
          <a:xfrm>
            <a:off x="1979470" y="2786209"/>
            <a:ext cx="1452282" cy="1200329"/>
          </a:xfrm>
          <a:prstGeom prst="rect">
            <a:avLst/>
          </a:prstGeom>
          <a:noFill/>
        </p:spPr>
        <p:txBody>
          <a:bodyPr wrap="square" rtlCol="0">
            <a:spAutoFit/>
          </a:bodyPr>
          <a:lstStyle/>
          <a:p>
            <a:r>
              <a:rPr lang="zh-CN" altLang="en-US" b="1" dirty="0"/>
              <a:t>项目负责人账号登录计划项目管理平台</a:t>
            </a:r>
          </a:p>
        </p:txBody>
      </p:sp>
      <p:sp>
        <p:nvSpPr>
          <p:cNvPr id="11" name="右箭头 10"/>
          <p:cNvSpPr/>
          <p:nvPr/>
        </p:nvSpPr>
        <p:spPr>
          <a:xfrm>
            <a:off x="3377944" y="3151969"/>
            <a:ext cx="860570"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4292343" y="3195001"/>
            <a:ext cx="1301676" cy="369332"/>
          </a:xfrm>
          <a:prstGeom prst="rect">
            <a:avLst/>
          </a:prstGeom>
          <a:noFill/>
        </p:spPr>
        <p:txBody>
          <a:bodyPr wrap="square" rtlCol="0">
            <a:spAutoFit/>
          </a:bodyPr>
          <a:lstStyle/>
          <a:p>
            <a:r>
              <a:rPr lang="zh-CN" altLang="en-US" b="1" dirty="0"/>
              <a:t>推荐单位</a:t>
            </a:r>
          </a:p>
        </p:txBody>
      </p:sp>
      <p:sp>
        <p:nvSpPr>
          <p:cNvPr id="14" name="右箭头 13"/>
          <p:cNvSpPr/>
          <p:nvPr/>
        </p:nvSpPr>
        <p:spPr>
          <a:xfrm>
            <a:off x="5380658" y="3153761"/>
            <a:ext cx="869535"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6196461" y="3087391"/>
            <a:ext cx="1237129" cy="646331"/>
          </a:xfrm>
          <a:prstGeom prst="rect">
            <a:avLst/>
          </a:prstGeom>
          <a:noFill/>
        </p:spPr>
        <p:txBody>
          <a:bodyPr wrap="square" rtlCol="0">
            <a:spAutoFit/>
          </a:bodyPr>
          <a:lstStyle/>
          <a:p>
            <a:r>
              <a:rPr lang="zh-CN" altLang="en-US" b="1" dirty="0"/>
              <a:t>立项处室审核</a:t>
            </a:r>
          </a:p>
        </p:txBody>
      </p:sp>
      <p:sp>
        <p:nvSpPr>
          <p:cNvPr id="24" name="TextBox 23"/>
          <p:cNvSpPr txBox="1"/>
          <p:nvPr/>
        </p:nvSpPr>
        <p:spPr>
          <a:xfrm>
            <a:off x="387275" y="2839981"/>
            <a:ext cx="1371601" cy="1200329"/>
          </a:xfrm>
          <a:prstGeom prst="rect">
            <a:avLst/>
          </a:prstGeom>
          <a:noFill/>
        </p:spPr>
        <p:txBody>
          <a:bodyPr wrap="square" rtlCol="0">
            <a:spAutoFit/>
          </a:bodyPr>
          <a:lstStyle/>
          <a:p>
            <a:pPr algn="ctr"/>
            <a:r>
              <a:rPr lang="zh-CN" altLang="en-US" b="1" dirty="0">
                <a:solidFill>
                  <a:schemeClr val="bg1"/>
                </a:solidFill>
              </a:rPr>
              <a:t>网上填报</a:t>
            </a:r>
            <a:endParaRPr lang="en-US" altLang="zh-CN" b="1" dirty="0">
              <a:solidFill>
                <a:schemeClr val="bg1"/>
              </a:solidFill>
            </a:endParaRPr>
          </a:p>
          <a:p>
            <a:pPr algn="ctr"/>
            <a:r>
              <a:rPr lang="zh-CN" altLang="en-US" b="1" dirty="0">
                <a:solidFill>
                  <a:schemeClr val="bg1"/>
                </a:solidFill>
              </a:rPr>
              <a:t>延期申请或重大事项调整流程</a:t>
            </a:r>
          </a:p>
        </p:txBody>
      </p:sp>
      <p:sp>
        <p:nvSpPr>
          <p:cNvPr id="19" name="右箭头 18"/>
          <p:cNvSpPr/>
          <p:nvPr/>
        </p:nvSpPr>
        <p:spPr>
          <a:xfrm>
            <a:off x="7340343" y="3144797"/>
            <a:ext cx="869535"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8272631" y="3076689"/>
            <a:ext cx="871369" cy="923330"/>
          </a:xfrm>
          <a:prstGeom prst="rect">
            <a:avLst/>
          </a:prstGeom>
          <a:noFill/>
        </p:spPr>
        <p:txBody>
          <a:bodyPr wrap="square" rtlCol="0">
            <a:spAutoFit/>
          </a:bodyPr>
          <a:lstStyle/>
          <a:p>
            <a:r>
              <a:rPr lang="zh-CN" altLang="en-US" b="1" dirty="0"/>
              <a:t>监督处备案</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928134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3683060"/>
          </a:xfrm>
          <a:prstGeom prst="rect">
            <a:avLst/>
          </a:prstGeom>
        </p:spPr>
        <p:txBody>
          <a:bodyPr wrap="square">
            <a:spAutoFit/>
          </a:bodyPr>
          <a:lstStyle/>
          <a:p>
            <a:pPr>
              <a:lnSpc>
                <a:spcPts val="4000"/>
              </a:lnSpc>
            </a:pPr>
            <a:r>
              <a:rPr lang="en-US" altLang="zh-CN" sz="2200" dirty="0">
                <a:latin typeface="黑体" panose="02010609060101010101" pitchFamily="49" charset="-122"/>
                <a:ea typeface="黑体" panose="02010609060101010101" pitchFamily="49" charset="-122"/>
              </a:rPr>
              <a:t>1</a:t>
            </a:r>
            <a:r>
              <a:rPr lang="en-US" altLang="zh-CN" sz="2200" dirty="0" smtClean="0">
                <a:latin typeface="黑体" panose="02010609060101010101" pitchFamily="49" charset="-122"/>
                <a:ea typeface="黑体" panose="02010609060101010101" pitchFamily="49" charset="-122"/>
              </a:rPr>
              <a:t>.</a:t>
            </a:r>
            <a:r>
              <a:rPr lang="zh-CN" altLang="en-US" sz="2200" dirty="0" smtClean="0">
                <a:latin typeface="黑体" panose="02010609060101010101" pitchFamily="49" charset="-122"/>
                <a:ea typeface="黑体" panose="02010609060101010101" pitchFamily="49" charset="-122"/>
              </a:rPr>
              <a:t>项目执行期到期前至少</a:t>
            </a:r>
            <a:r>
              <a:rPr lang="en-US" altLang="zh-CN" sz="2200" dirty="0" smtClean="0">
                <a:latin typeface="黑体" panose="02010609060101010101" pitchFamily="49" charset="-122"/>
                <a:ea typeface="黑体" panose="02010609060101010101" pitchFamily="49" charset="-122"/>
              </a:rPr>
              <a:t>60</a:t>
            </a:r>
            <a:r>
              <a:rPr lang="zh-CN" altLang="en-US" sz="2200" dirty="0" smtClean="0">
                <a:latin typeface="黑体" panose="02010609060101010101" pitchFamily="49" charset="-122"/>
                <a:ea typeface="黑体" panose="02010609060101010101" pitchFamily="49" charset="-122"/>
              </a:rPr>
              <a:t>日申请</a:t>
            </a:r>
            <a:r>
              <a:rPr lang="zh-CN" altLang="en-US" sz="2200" dirty="0">
                <a:latin typeface="黑体" panose="02010609060101010101" pitchFamily="49" charset="-122"/>
                <a:ea typeface="黑体" panose="02010609060101010101" pitchFamily="49" charset="-122"/>
              </a:rPr>
              <a:t>延期</a:t>
            </a:r>
            <a:r>
              <a:rPr lang="zh-CN" altLang="en-US" sz="2200" dirty="0" smtClean="0">
                <a:latin typeface="黑体" panose="02010609060101010101" pitchFamily="49" charset="-122"/>
                <a:ea typeface="黑体" panose="02010609060101010101" pitchFamily="49" charset="-122"/>
              </a:rPr>
              <a:t>；</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网上申请延期一定要厅立项处室审核通过后才有效。</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3.</a:t>
            </a:r>
            <a:r>
              <a:rPr lang="zh-CN" altLang="en-US" sz="2200" dirty="0">
                <a:latin typeface="黑体" panose="02010609060101010101" pitchFamily="49" charset="-122"/>
                <a:ea typeface="黑体" panose="02010609060101010101" pitchFamily="49" charset="-122"/>
              </a:rPr>
              <a:t>申请验收时，纸质验收材料中需附上延期验收申请并盖章。</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zh-CN" altLang="en-US" sz="2200" dirty="0">
              <a:latin typeface="黑体" panose="02010609060101010101" pitchFamily="49" charset="-122"/>
              <a:ea typeface="黑体" panose="02010609060101010101" pitchFamily="49" charset="-122"/>
            </a:endParaRPr>
          </a:p>
        </p:txBody>
      </p:sp>
      <p:sp>
        <p:nvSpPr>
          <p:cNvPr id="3" name="文本框 2"/>
          <p:cNvSpPr txBox="1"/>
          <p:nvPr/>
        </p:nvSpPr>
        <p:spPr>
          <a:xfrm>
            <a:off x="848091" y="1152325"/>
            <a:ext cx="3153753"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延期验收注意事项</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928134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3" name="文本框 2"/>
          <p:cNvSpPr txBox="1"/>
          <p:nvPr/>
        </p:nvSpPr>
        <p:spPr>
          <a:xfrm>
            <a:off x="848091" y="1152325"/>
            <a:ext cx="3562544"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重大事项调整注意事项</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矩形 9"/>
          <p:cNvSpPr/>
          <p:nvPr/>
        </p:nvSpPr>
        <p:spPr>
          <a:xfrm>
            <a:off x="658905" y="1708767"/>
            <a:ext cx="7826189" cy="5273238"/>
          </a:xfrm>
          <a:prstGeom prst="rect">
            <a:avLst/>
          </a:prstGeom>
        </p:spPr>
        <p:txBody>
          <a:bodyPr wrap="square">
            <a:spAutoFit/>
          </a:bodyPr>
          <a:lstStyle/>
          <a:p>
            <a:pPr>
              <a:lnSpc>
                <a:spcPts val="2800"/>
              </a:lnSpc>
              <a:buFont typeface="Arial" panose="020B0604020202020204" pitchFamily="34" charset="0"/>
              <a:buNone/>
            </a:pPr>
            <a:r>
              <a:rPr lang="zh-CN" altLang="zh-CN" sz="2200" dirty="0">
                <a:latin typeface="黑体" panose="02010609060101010101" pitchFamily="49" charset="-122"/>
                <a:ea typeface="黑体" panose="02010609060101010101" pitchFamily="49" charset="-122"/>
              </a:rPr>
              <a:t>项目实施中如遇目标调整、内容更改、项目负责人及场地变更、合作单位变更、关键技术方案变更以及不可抗拒因素等对项目执行产生重大影响的情况</a:t>
            </a:r>
            <a:r>
              <a:rPr lang="zh-CN" altLang="en-US" sz="2200" dirty="0">
                <a:latin typeface="黑体" panose="02010609060101010101" pitchFamily="49" charset="-122"/>
                <a:ea typeface="黑体" panose="02010609060101010101" pitchFamily="49" charset="-122"/>
              </a:rPr>
              <a:t>就需要申请重大事项调整。</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en-US" altLang="zh-CN" sz="2200" dirty="0" smtClean="0">
                <a:latin typeface="黑体" panose="02010609060101010101" pitchFamily="49" charset="-122"/>
                <a:ea typeface="黑体" panose="02010609060101010101" pitchFamily="49" charset="-122"/>
              </a:rPr>
              <a:t>.</a:t>
            </a:r>
            <a:r>
              <a:rPr lang="zh-CN" altLang="en-US" sz="2200" dirty="0" smtClean="0">
                <a:latin typeface="黑体" panose="02010609060101010101" pitchFamily="49" charset="-122"/>
                <a:ea typeface="黑体" panose="02010609060101010101" pitchFamily="49" charset="-122"/>
              </a:rPr>
              <a:t>项目执行期到期前</a:t>
            </a:r>
            <a:r>
              <a:rPr lang="zh-CN" altLang="en-US" sz="2200" dirty="0">
                <a:latin typeface="黑体" panose="02010609060101010101" pitchFamily="49" charset="-122"/>
                <a:ea typeface="黑体" panose="02010609060101010101" pitchFamily="49" charset="-122"/>
              </a:rPr>
              <a:t>完成重大事项调整的</a:t>
            </a:r>
            <a:r>
              <a:rPr lang="zh-CN" altLang="en-US" sz="2200" dirty="0" smtClean="0">
                <a:latin typeface="黑体" panose="02010609060101010101" pitchFamily="49" charset="-122"/>
                <a:ea typeface="黑体" panose="02010609060101010101" pitchFamily="49" charset="-122"/>
              </a:rPr>
              <a:t>申请和审核。</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网上申请重大事项一定要厅立项处室审核通过后才有效。</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3.</a:t>
            </a:r>
            <a:r>
              <a:rPr lang="zh-CN" altLang="en-US" sz="2200" dirty="0">
                <a:latin typeface="黑体" panose="02010609060101010101" pitchFamily="49" charset="-122"/>
                <a:ea typeface="黑体" panose="02010609060101010101" pitchFamily="49" charset="-122"/>
              </a:rPr>
              <a:t>申请验收时，纸质验收材料中需附上重大事项调整申请并盖章。</a:t>
            </a: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en-US" altLang="zh-CN" sz="2200" dirty="0">
              <a:latin typeface="黑体" panose="02010609060101010101" pitchFamily="49" charset="-122"/>
              <a:ea typeface="黑体" panose="02010609060101010101" pitchFamily="49" charset="-122"/>
            </a:endParaRPr>
          </a:p>
          <a:p>
            <a:pPr>
              <a:lnSpc>
                <a:spcPts val="4000"/>
              </a:lnSpc>
              <a:buFont typeface="Arial" panose="020B0604020202020204" pitchFamily="34" charset="0"/>
              <a:buNone/>
            </a:pPr>
            <a:endParaRPr lang="zh-CN" altLang="en-US" sz="2200" dirty="0">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3"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410873"/>
            <a:ext cx="7430813" cy="6196568"/>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2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2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需要复议</a:t>
            </a:r>
            <a:endParaRPr lang="en-US" altLang="zh-CN" sz="22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ts val="4000"/>
              </a:lnSpc>
              <a:spcBef>
                <a:spcPts val="0"/>
              </a:spcBef>
              <a:spcAft>
                <a:spcPts val="0"/>
              </a:spcAft>
              <a:defRPr/>
            </a:pPr>
            <a:r>
              <a:rPr lang="zh-CN" altLang="en-US" sz="2000" dirty="0" smtClean="0">
                <a:latin typeface="黑体" panose="02010609060101010101" pitchFamily="49" charset="-122"/>
                <a:ea typeface="黑体" panose="02010609060101010101" pitchFamily="49" charset="-122"/>
              </a:rPr>
              <a:t>     依据专家评分，验收的结论意见分为通过、不通过两类。其中，</a:t>
            </a:r>
            <a:r>
              <a:rPr lang="en-US" altLang="en-US" sz="2000" dirty="0" smtClean="0">
                <a:latin typeface="黑体" panose="02010609060101010101" pitchFamily="49" charset="-122"/>
                <a:ea typeface="黑体" panose="02010609060101010101" pitchFamily="49" charset="-122"/>
              </a:rPr>
              <a:t>90</a:t>
            </a:r>
            <a:r>
              <a:rPr lang="zh-CN" altLang="en-US" sz="2000" dirty="0" smtClean="0">
                <a:latin typeface="黑体" panose="02010609060101010101" pitchFamily="49" charset="-122"/>
                <a:ea typeface="黑体" panose="02010609060101010101" pitchFamily="49" charset="-122"/>
              </a:rPr>
              <a:t>分（含）以上为优秀等次，</a:t>
            </a:r>
            <a:r>
              <a:rPr lang="en-US" altLang="en-US" sz="2000" dirty="0" smtClean="0">
                <a:latin typeface="黑体" panose="02010609060101010101" pitchFamily="49" charset="-122"/>
                <a:ea typeface="黑体" panose="02010609060101010101" pitchFamily="49" charset="-122"/>
              </a:rPr>
              <a:t>80</a:t>
            </a:r>
            <a:r>
              <a:rPr lang="zh-CN" altLang="en-US" sz="2000" dirty="0" smtClean="0">
                <a:latin typeface="黑体" panose="02010609060101010101" pitchFamily="49" charset="-122"/>
                <a:ea typeface="黑体" panose="02010609060101010101" pitchFamily="49" charset="-122"/>
              </a:rPr>
              <a:t>（含）</a:t>
            </a:r>
            <a:r>
              <a:rPr lang="en-US" altLang="en-US" sz="2000" dirty="0" smtClean="0">
                <a:latin typeface="黑体" panose="02010609060101010101" pitchFamily="49" charset="-122"/>
                <a:ea typeface="黑体" panose="02010609060101010101" pitchFamily="49" charset="-122"/>
              </a:rPr>
              <a:t>-90</a:t>
            </a:r>
            <a:r>
              <a:rPr lang="zh-CN" altLang="en-US" sz="2000" dirty="0" smtClean="0">
                <a:latin typeface="黑体" panose="02010609060101010101" pitchFamily="49" charset="-122"/>
                <a:ea typeface="黑体" panose="02010609060101010101" pitchFamily="49" charset="-122"/>
              </a:rPr>
              <a:t>分为良好等次，</a:t>
            </a:r>
            <a:r>
              <a:rPr lang="en-US" altLang="en-US" sz="2000" dirty="0" smtClean="0">
                <a:latin typeface="黑体" panose="02010609060101010101" pitchFamily="49" charset="-122"/>
                <a:ea typeface="黑体" panose="02010609060101010101" pitchFamily="49" charset="-122"/>
              </a:rPr>
              <a:t>70</a:t>
            </a:r>
            <a:r>
              <a:rPr lang="zh-CN" altLang="en-US" sz="2000" dirty="0" smtClean="0">
                <a:latin typeface="黑体" panose="02010609060101010101" pitchFamily="49" charset="-122"/>
                <a:ea typeface="黑体" panose="02010609060101010101" pitchFamily="49" charset="-122"/>
              </a:rPr>
              <a:t>（含）</a:t>
            </a:r>
            <a:r>
              <a:rPr lang="en-US" altLang="en-US" sz="2000" dirty="0" smtClean="0">
                <a:latin typeface="黑体" panose="02010609060101010101" pitchFamily="49" charset="-122"/>
                <a:ea typeface="黑体" panose="02010609060101010101" pitchFamily="49" charset="-122"/>
              </a:rPr>
              <a:t>-80</a:t>
            </a:r>
            <a:r>
              <a:rPr lang="zh-CN" altLang="en-US" sz="2000" dirty="0" smtClean="0">
                <a:latin typeface="黑体" panose="02010609060101010101" pitchFamily="49" charset="-122"/>
                <a:ea typeface="黑体" panose="02010609060101010101" pitchFamily="49" charset="-122"/>
              </a:rPr>
              <a:t>分为合格等次，</a:t>
            </a:r>
            <a:r>
              <a:rPr lang="en-US" altLang="en-US" sz="2000" dirty="0" smtClean="0">
                <a:latin typeface="黑体" panose="02010609060101010101" pitchFamily="49" charset="-122"/>
                <a:ea typeface="黑体" panose="02010609060101010101" pitchFamily="49" charset="-122"/>
              </a:rPr>
              <a:t>70</a:t>
            </a:r>
            <a:r>
              <a:rPr lang="zh-CN" altLang="en-US" sz="2000" dirty="0" smtClean="0">
                <a:latin typeface="黑体" panose="02010609060101010101" pitchFamily="49" charset="-122"/>
                <a:ea typeface="黑体" panose="02010609060101010101" pitchFamily="49" charset="-122"/>
              </a:rPr>
              <a:t>分以下为不合格等次，其中</a:t>
            </a:r>
            <a:r>
              <a:rPr lang="en-US" altLang="en-US" sz="2000" dirty="0" smtClean="0">
                <a:latin typeface="黑体" panose="02010609060101010101" pitchFamily="49" charset="-122"/>
                <a:ea typeface="黑体" panose="02010609060101010101" pitchFamily="49" charset="-122"/>
              </a:rPr>
              <a:t>60</a:t>
            </a:r>
            <a:r>
              <a:rPr lang="zh-CN" altLang="en-US" sz="2000" dirty="0" smtClean="0">
                <a:latin typeface="黑体" panose="02010609060101010101" pitchFamily="49" charset="-122"/>
                <a:ea typeface="黑体" panose="02010609060101010101" pitchFamily="49" charset="-122"/>
              </a:rPr>
              <a:t>（含）</a:t>
            </a:r>
            <a:r>
              <a:rPr lang="en-US" altLang="en-US" sz="2000" dirty="0" smtClean="0">
                <a:latin typeface="黑体" panose="02010609060101010101" pitchFamily="49" charset="-122"/>
                <a:ea typeface="黑体" panose="02010609060101010101" pitchFamily="49" charset="-122"/>
              </a:rPr>
              <a:t>-70</a:t>
            </a:r>
            <a:r>
              <a:rPr lang="zh-CN" altLang="en-US" sz="2000" dirty="0" smtClean="0">
                <a:latin typeface="黑体" panose="02010609060101010101" pitchFamily="49" charset="-122"/>
                <a:ea typeface="黑体" panose="02010609060101010101" pitchFamily="49" charset="-122"/>
              </a:rPr>
              <a:t>分可申请复议，</a:t>
            </a:r>
            <a:r>
              <a:rPr lang="en-US" altLang="en-US" sz="2000" dirty="0" smtClean="0">
                <a:latin typeface="黑体" panose="02010609060101010101" pitchFamily="49" charset="-122"/>
                <a:ea typeface="黑体" panose="02010609060101010101" pitchFamily="49" charset="-122"/>
              </a:rPr>
              <a:t>60</a:t>
            </a:r>
            <a:r>
              <a:rPr lang="zh-CN" altLang="en-US" sz="2000" dirty="0" smtClean="0">
                <a:latin typeface="黑体" panose="02010609060101010101" pitchFamily="49" charset="-122"/>
                <a:ea typeface="黑体" panose="02010609060101010101" pitchFamily="49" charset="-122"/>
              </a:rPr>
              <a:t>分以下不得复议。合格及以上等次为通过，不合格等次为不通过。  </a:t>
            </a:r>
            <a:endParaRPr lang="en-US" altLang="zh-CN" sz="2000" dirty="0" smtClean="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smtClean="0">
                <a:latin typeface="黑体" panose="02010609060101010101" pitchFamily="49" charset="-122"/>
                <a:ea typeface="黑体" panose="02010609060101010101" pitchFamily="49" charset="-122"/>
              </a:rPr>
              <a:t>    申请复议的项目，项目承担单位或项目负责人应针对存在的问题进行整改或补正，并在验收结束后</a:t>
            </a:r>
            <a:r>
              <a:rPr lang="en-US" altLang="en-US" sz="2000" dirty="0" smtClean="0">
                <a:latin typeface="黑体" panose="02010609060101010101" pitchFamily="49" charset="-122"/>
                <a:ea typeface="黑体" panose="02010609060101010101" pitchFamily="49" charset="-122"/>
              </a:rPr>
              <a:t>3</a:t>
            </a:r>
            <a:r>
              <a:rPr lang="zh-CN" altLang="en-US" sz="2000" dirty="0" smtClean="0">
                <a:latin typeface="黑体" panose="02010609060101010101" pitchFamily="49" charset="-122"/>
                <a:ea typeface="黑体" panose="02010609060101010101" pitchFamily="49" charset="-122"/>
              </a:rPr>
              <a:t>个月内再次申请验收。复议项目再次验收最高只能定“合格”等次。没有在规定时限内申请复议或再次验收仍未能通过者，以验收不通过作为最终结论。</a:t>
            </a:r>
            <a:endParaRPr lang="zh-CN" altLang="en-US"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b="1" dirty="0">
                <a:latin typeface="黑体" panose="02010609060101010101" pitchFamily="49" charset="-122"/>
                <a:ea typeface="黑体" panose="02010609060101010101" pitchFamily="49" charset="-122"/>
              </a:rPr>
              <a:t>　　</a:t>
            </a:r>
            <a:endParaRPr lang="zh-CN" altLang="en-US" sz="2000" dirty="0" smtClean="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p:txBody>
      </p:sp>
      <p:sp>
        <p:nvSpPr>
          <p:cNvPr id="21510" name="标题 1"/>
          <p:cNvSpPr txBox="1"/>
          <p:nvPr/>
        </p:nvSpPr>
        <p:spPr bwMode="auto">
          <a:xfrm>
            <a:off x="922337" y="427038"/>
            <a:ext cx="8426057"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 name="组合 7"/>
          <p:cNvGrpSpPr/>
          <p:nvPr/>
        </p:nvGrpSpPr>
        <p:grpSpPr bwMode="auto">
          <a:xfrm>
            <a:off x="-52388" y="6553200"/>
            <a:ext cx="9204326" cy="317500"/>
            <a:chOff x="0" y="0"/>
            <a:chExt cx="5104" cy="200"/>
          </a:xfrm>
        </p:grpSpPr>
        <p:pic>
          <p:nvPicPr>
            <p:cNvPr id="25610"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5611"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3" name="组合 10"/>
          <p:cNvGrpSpPr/>
          <p:nvPr/>
        </p:nvGrpSpPr>
        <p:grpSpPr bwMode="auto">
          <a:xfrm rot="10800000">
            <a:off x="-17463" y="1033463"/>
            <a:ext cx="9144001" cy="74612"/>
            <a:chOff x="0" y="0"/>
            <a:chExt cx="5104" cy="200"/>
          </a:xfrm>
        </p:grpSpPr>
        <p:pic>
          <p:nvPicPr>
            <p:cNvPr id="25608"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5609"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25605" name="内容占位符 2"/>
          <p:cNvSpPr txBox="1"/>
          <p:nvPr/>
        </p:nvSpPr>
        <p:spPr bwMode="auto">
          <a:xfrm>
            <a:off x="639772" y="1582738"/>
            <a:ext cx="7809186" cy="3521075"/>
          </a:xfrm>
          <a:prstGeom prst="rect">
            <a:avLst/>
          </a:prstGeom>
          <a:noFill/>
          <a:ln w="9525">
            <a:noFill/>
            <a:miter lim="800000"/>
          </a:ln>
        </p:spPr>
        <p:txBody>
          <a:bodyPr/>
          <a:lstStyle/>
          <a:p>
            <a:pPr marL="228600" indent="-228600">
              <a:lnSpc>
                <a:spcPct val="90000"/>
              </a:lnSpc>
              <a:spcBef>
                <a:spcPts val="1000"/>
              </a:spcBef>
              <a:buFont typeface="Arial" panose="020B0604020202020204" pitchFamily="34" charset="0"/>
              <a:buNone/>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有</a:t>
            </a:r>
            <a:r>
              <a:rPr lang="zh-CN"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以下情况之一者，视为验收不通过</a:t>
            </a:r>
            <a:endPar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en-US" sz="2000" dirty="0" smtClean="0"/>
          </a:p>
          <a:p>
            <a:pPr eaLnBrk="1" fontAlgn="auto" hangingPunct="1">
              <a:lnSpc>
                <a:spcPts val="4000"/>
              </a:lnSpc>
              <a:spcBef>
                <a:spcPts val="0"/>
              </a:spcBef>
              <a:spcAft>
                <a:spcPts val="0"/>
              </a:spcAft>
              <a:defRPr/>
            </a:pPr>
            <a:r>
              <a:rPr lang="en-US" altLang="en-US" sz="2000" dirty="0" smtClean="0">
                <a:latin typeface="黑体" panose="02010609060101010101" pitchFamily="49" charset="-122"/>
                <a:ea typeface="黑体" panose="02010609060101010101" pitchFamily="49" charset="-122"/>
              </a:rPr>
              <a:t>1.</a:t>
            </a:r>
            <a:r>
              <a:rPr lang="zh-CN" altLang="en-US" sz="2000" dirty="0" smtClean="0">
                <a:latin typeface="黑体" panose="02010609060101010101" pitchFamily="49" charset="-122"/>
                <a:ea typeface="黑体" panose="02010609060101010101" pitchFamily="49" charset="-122"/>
              </a:rPr>
              <a:t>所提供的验收材料或验收现场存在造假，或项目承担单位无法提供有效材料证明验收指标完成的真实性。</a:t>
            </a:r>
          </a:p>
          <a:p>
            <a:pPr eaLnBrk="1" fontAlgn="auto" hangingPunct="1">
              <a:lnSpc>
                <a:spcPts val="4000"/>
              </a:lnSpc>
              <a:spcBef>
                <a:spcPts val="0"/>
              </a:spcBef>
              <a:spcAft>
                <a:spcPts val="0"/>
              </a:spcAft>
              <a:defRPr/>
            </a:pPr>
            <a:r>
              <a:rPr lang="en-US" altLang="en-US" sz="2000" dirty="0" smtClean="0">
                <a:latin typeface="黑体" panose="02010609060101010101" pitchFamily="49" charset="-122"/>
                <a:ea typeface="黑体" panose="02010609060101010101" pitchFamily="49" charset="-122"/>
              </a:rPr>
              <a:t>2.</a:t>
            </a:r>
            <a:r>
              <a:rPr lang="zh-CN" altLang="en-US" sz="2000" dirty="0" smtClean="0">
                <a:latin typeface="黑体" panose="02010609060101010101" pitchFamily="49" charset="-122"/>
                <a:ea typeface="黑体" panose="02010609060101010101" pitchFamily="49" charset="-122"/>
              </a:rPr>
              <a:t>未经批准，擅自变更科技计划项目承担（依托）单位、项目主要负责人或核心技术人员、考核目标或者研究内容。</a:t>
            </a:r>
          </a:p>
          <a:p>
            <a:pPr eaLnBrk="1" fontAlgn="auto" hangingPunct="1">
              <a:lnSpc>
                <a:spcPts val="4000"/>
              </a:lnSpc>
              <a:spcBef>
                <a:spcPts val="0"/>
              </a:spcBef>
              <a:spcAft>
                <a:spcPts val="0"/>
              </a:spcAft>
              <a:defRPr/>
            </a:pPr>
            <a:r>
              <a:rPr lang="en-US" altLang="en-US" sz="2000" dirty="0" smtClean="0">
                <a:latin typeface="黑体" panose="02010609060101010101" pitchFamily="49" charset="-122"/>
                <a:ea typeface="黑体" panose="02010609060101010101" pitchFamily="49" charset="-122"/>
              </a:rPr>
              <a:t>3.</a:t>
            </a:r>
            <a:r>
              <a:rPr lang="zh-CN" altLang="en-US" sz="2000" dirty="0" smtClean="0">
                <a:latin typeface="黑体" panose="02010609060101010101" pitchFamily="49" charset="-122"/>
                <a:ea typeface="黑体" panose="02010609060101010101" pitchFamily="49" charset="-122"/>
              </a:rPr>
              <a:t>验收过程中需要限期整改或者提交补充材料，逾期</a:t>
            </a:r>
            <a:r>
              <a:rPr lang="en-US" altLang="en-US" sz="2000" dirty="0" smtClean="0">
                <a:latin typeface="黑体" panose="02010609060101010101" pitchFamily="49" charset="-122"/>
                <a:ea typeface="黑体" panose="02010609060101010101" pitchFamily="49" charset="-122"/>
              </a:rPr>
              <a:t>3</a:t>
            </a:r>
            <a:r>
              <a:rPr lang="zh-CN" altLang="en-US" sz="2000" dirty="0" smtClean="0">
                <a:latin typeface="黑体" panose="02010609060101010101" pitchFamily="49" charset="-122"/>
                <a:ea typeface="黑体" panose="02010609060101010101" pitchFamily="49" charset="-122"/>
              </a:rPr>
              <a:t>个月未完成整改或者提交材料。</a:t>
            </a:r>
          </a:p>
          <a:p>
            <a:pPr eaLnBrk="1" fontAlgn="auto" hangingPunct="1">
              <a:lnSpc>
                <a:spcPts val="4000"/>
              </a:lnSpc>
              <a:spcBef>
                <a:spcPts val="0"/>
              </a:spcBef>
              <a:spcAft>
                <a:spcPts val="0"/>
              </a:spcAft>
              <a:defRPr/>
            </a:pPr>
            <a:r>
              <a:rPr lang="en-US" altLang="en-US" sz="2000" dirty="0" smtClean="0">
                <a:latin typeface="黑体" panose="02010609060101010101" pitchFamily="49" charset="-122"/>
                <a:ea typeface="黑体" panose="02010609060101010101" pitchFamily="49" charset="-122"/>
              </a:rPr>
              <a:t>4.</a:t>
            </a:r>
            <a:r>
              <a:rPr lang="zh-CN" altLang="en-US" sz="2000" dirty="0" smtClean="0">
                <a:latin typeface="黑体" panose="02010609060101010101" pitchFamily="49" charset="-122"/>
                <a:ea typeface="黑体" panose="02010609060101010101" pitchFamily="49" charset="-122"/>
              </a:rPr>
              <a:t>逾期</a:t>
            </a:r>
            <a:r>
              <a:rPr lang="en-US" altLang="en-US" sz="2000" dirty="0" smtClean="0">
                <a:latin typeface="黑体" panose="02010609060101010101" pitchFamily="49" charset="-122"/>
                <a:ea typeface="黑体" panose="02010609060101010101" pitchFamily="49" charset="-122"/>
              </a:rPr>
              <a:t>1</a:t>
            </a:r>
            <a:r>
              <a:rPr lang="zh-CN" altLang="en-US" sz="2000" dirty="0" smtClean="0">
                <a:latin typeface="黑体" panose="02010609060101010101" pitchFamily="49" charset="-122"/>
                <a:ea typeface="黑体" panose="02010609060101010101" pitchFamily="49" charset="-122"/>
              </a:rPr>
              <a:t>年以上无故未提交验收申请或延期验收申请。</a:t>
            </a:r>
          </a:p>
          <a:p>
            <a:pPr marL="228600" indent="-228600">
              <a:lnSpc>
                <a:spcPct val="90000"/>
              </a:lnSpc>
              <a:spcBef>
                <a:spcPts val="1000"/>
              </a:spcBef>
              <a:buFont typeface="Arial" panose="020B0604020202020204" pitchFamily="34" charset="0"/>
              <a:buNone/>
            </a:pPr>
            <a:endParaRPr lang="zh-CN" altLang="en-US" sz="2800" dirty="0">
              <a:latin typeface="宋体" panose="02010600030101010101" pitchFamily="2" charset="-122"/>
              <a:ea typeface="宋体" panose="02010600030101010101" pitchFamily="2" charset="-122"/>
              <a:cs typeface="宋体" panose="02010600030101010101" pitchFamily="2" charset="-122"/>
            </a:endParaRPr>
          </a:p>
        </p:txBody>
      </p:sp>
      <p:sp>
        <p:nvSpPr>
          <p:cNvPr id="21510" name="标题 1"/>
          <p:cNvSpPr txBox="1"/>
          <p:nvPr/>
        </p:nvSpPr>
        <p:spPr bwMode="auto">
          <a:xfrm>
            <a:off x="922337" y="427038"/>
            <a:ext cx="8361511"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13315"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7234425"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三、湖北省科技计划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验收工作中</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存在的问题</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4196020"/>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项目逾期申请验收：</a:t>
            </a:r>
            <a:endParaRPr lang="en-US" altLang="zh-CN" sz="2200" dirty="0">
              <a:latin typeface="黑体" panose="02010609060101010101" pitchFamily="49" charset="-122"/>
              <a:ea typeface="黑体" panose="02010609060101010101" pitchFamily="49" charset="-122"/>
            </a:endParaRPr>
          </a:p>
          <a:p>
            <a:pPr>
              <a:lnSpc>
                <a:spcPts val="4000"/>
              </a:lnSpc>
            </a:pPr>
            <a:r>
              <a:rPr lang="en-US" altLang="zh-CN" sz="2200" dirty="0">
                <a:latin typeface="黑体" panose="02010609060101010101" pitchFamily="49" charset="-122"/>
                <a:ea typeface="黑体" panose="02010609060101010101" pitchFamily="49" charset="-122"/>
              </a:rPr>
              <a:t>    </a:t>
            </a:r>
            <a:r>
              <a:rPr lang="zh-CN" altLang="en-US" sz="2200" dirty="0">
                <a:latin typeface="黑体" panose="02010609060101010101" pitchFamily="49" charset="-122"/>
                <a:ea typeface="黑体" panose="02010609060101010101" pitchFamily="49" charset="-122"/>
              </a:rPr>
              <a:t>在</a:t>
            </a:r>
            <a:r>
              <a:rPr lang="en-US" altLang="zh-CN" sz="2200" dirty="0">
                <a:latin typeface="黑体" panose="02010609060101010101" pitchFamily="49" charset="-122"/>
                <a:ea typeface="黑体" panose="02010609060101010101" pitchFamily="49" charset="-122"/>
              </a:rPr>
              <a:t>2017</a:t>
            </a:r>
            <a:r>
              <a:rPr lang="zh-CN" altLang="zh-CN" sz="2200" dirty="0" smtClean="0">
                <a:latin typeface="黑体" panose="02010609060101010101" pitchFamily="49" charset="-122"/>
                <a:ea typeface="黑体" panose="02010609060101010101" pitchFamily="49" charset="-122"/>
              </a:rPr>
              <a:t>年</a:t>
            </a:r>
            <a:r>
              <a:rPr lang="zh-CN" altLang="en-US" sz="2200" dirty="0" smtClean="0">
                <a:latin typeface="黑体" panose="02010609060101010101" pitchFamily="49" charset="-122"/>
                <a:ea typeface="黑体" panose="02010609060101010101" pitchFamily="49" charset="-122"/>
              </a:rPr>
              <a:t>验收清单</a:t>
            </a:r>
            <a:r>
              <a:rPr lang="zh-CN" altLang="zh-CN" sz="2200" dirty="0" smtClean="0">
                <a:latin typeface="黑体" panose="02010609060101010101" pitchFamily="49" charset="-122"/>
                <a:ea typeface="黑体" panose="02010609060101010101" pitchFamily="49" charset="-122"/>
              </a:rPr>
              <a:t>的</a:t>
            </a:r>
            <a:r>
              <a:rPr lang="en-US" altLang="zh-CN" sz="2200" dirty="0">
                <a:latin typeface="黑体" panose="02010609060101010101" pitchFamily="49" charset="-122"/>
                <a:ea typeface="黑体" panose="02010609060101010101" pitchFamily="49" charset="-122"/>
              </a:rPr>
              <a:t>2374</a:t>
            </a:r>
            <a:r>
              <a:rPr lang="zh-CN" altLang="en-US" sz="2200" dirty="0">
                <a:latin typeface="黑体" panose="02010609060101010101" pitchFamily="49" charset="-122"/>
                <a:ea typeface="黑体" panose="02010609060101010101" pitchFamily="49" charset="-122"/>
              </a:rPr>
              <a:t>项</a:t>
            </a:r>
            <a:r>
              <a:rPr lang="zh-CN" altLang="zh-CN" sz="2200" dirty="0">
                <a:latin typeface="黑体" panose="02010609060101010101" pitchFamily="49" charset="-122"/>
                <a:ea typeface="黑体" panose="02010609060101010101" pitchFamily="49" charset="-122"/>
              </a:rPr>
              <a:t>验收项目中</a:t>
            </a:r>
            <a:r>
              <a:rPr lang="zh-CN" altLang="en-US" sz="2200" dirty="0">
                <a:latin typeface="黑体" panose="02010609060101010101" pitchFamily="49" charset="-122"/>
                <a:ea typeface="黑体" panose="02010609060101010101" pitchFamily="49" charset="-122"/>
              </a:rPr>
              <a:t>，</a:t>
            </a:r>
            <a:r>
              <a:rPr lang="zh-CN" altLang="zh-CN" sz="2200" dirty="0">
                <a:latin typeface="黑体" panose="02010609060101010101" pitchFamily="49" charset="-122"/>
                <a:ea typeface="黑体" panose="02010609060101010101" pitchFamily="49" charset="-122"/>
              </a:rPr>
              <a:t>经高新中心多次联系督促，仍有</a:t>
            </a:r>
            <a:r>
              <a:rPr lang="en-US" altLang="zh-CN" sz="2200" dirty="0">
                <a:latin typeface="黑体" panose="02010609060101010101" pitchFamily="49" charset="-122"/>
                <a:ea typeface="黑体" panose="02010609060101010101" pitchFamily="49" charset="-122"/>
              </a:rPr>
              <a:t>15</a:t>
            </a:r>
            <a:r>
              <a:rPr lang="zh-CN" altLang="en-US" sz="2200" dirty="0">
                <a:latin typeface="黑体" panose="02010609060101010101" pitchFamily="49" charset="-122"/>
                <a:ea typeface="黑体" panose="02010609060101010101" pitchFamily="49" charset="-122"/>
              </a:rPr>
              <a:t>项计划项目未提出验收申请（其中重大专项有</a:t>
            </a: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项），</a:t>
            </a:r>
            <a:r>
              <a:rPr lang="zh-CN" altLang="zh-CN" sz="2200" dirty="0">
                <a:latin typeface="黑体" panose="02010609060101010101" pitchFamily="49" charset="-122"/>
                <a:ea typeface="黑体" panose="02010609060101010101" pitchFamily="49" charset="-122"/>
              </a:rPr>
              <a:t>逾期近</a:t>
            </a:r>
            <a:r>
              <a:rPr lang="en-US" altLang="zh-CN" sz="2200" dirty="0">
                <a:latin typeface="黑体" panose="02010609060101010101" pitchFamily="49" charset="-122"/>
                <a:ea typeface="黑体" panose="02010609060101010101" pitchFamily="49" charset="-122"/>
              </a:rPr>
              <a:t>3</a:t>
            </a:r>
            <a:r>
              <a:rPr lang="zh-CN" altLang="zh-CN" sz="2200" dirty="0">
                <a:latin typeface="黑体" panose="02010609060101010101" pitchFamily="49" charset="-122"/>
                <a:ea typeface="黑体" panose="02010609060101010101" pitchFamily="49" charset="-122"/>
              </a:rPr>
              <a:t>年</a:t>
            </a:r>
            <a:r>
              <a:rPr lang="zh-CN" altLang="zh-CN" sz="2200" dirty="0" smtClean="0">
                <a:latin typeface="黑体" panose="02010609060101010101" pitchFamily="49" charset="-122"/>
                <a:ea typeface="黑体" panose="02010609060101010101" pitchFamily="49" charset="-122"/>
              </a:rPr>
              <a:t>。</a:t>
            </a:r>
            <a:endParaRPr lang="en-US" altLang="zh-CN" sz="2200" dirty="0">
              <a:latin typeface="黑体" panose="02010609060101010101" pitchFamily="49" charset="-122"/>
              <a:ea typeface="黑体" panose="02010609060101010101" pitchFamily="49" charset="-122"/>
            </a:endParaRPr>
          </a:p>
          <a:p>
            <a:pPr>
              <a:lnSpc>
                <a:spcPts val="4000"/>
              </a:lnSpc>
            </a:pPr>
            <a:r>
              <a:rPr lang="zh-CN" altLang="en-US" sz="2200" dirty="0">
                <a:latin typeface="黑体" panose="02010609060101010101" pitchFamily="49" charset="-122"/>
                <a:ea typeface="黑体" panose="02010609060101010101" pitchFamily="49" charset="-122"/>
              </a:rPr>
              <a:t>    在</a:t>
            </a:r>
            <a:r>
              <a:rPr lang="en-US" altLang="zh-CN" sz="2200" dirty="0">
                <a:latin typeface="黑体" panose="02010609060101010101" pitchFamily="49" charset="-122"/>
                <a:ea typeface="黑体" panose="02010609060101010101" pitchFamily="49" charset="-122"/>
              </a:rPr>
              <a:t>2018</a:t>
            </a:r>
            <a:r>
              <a:rPr lang="zh-CN" altLang="zh-CN" sz="2200" dirty="0" smtClean="0">
                <a:latin typeface="黑体" panose="02010609060101010101" pitchFamily="49" charset="-122"/>
                <a:ea typeface="黑体" panose="02010609060101010101" pitchFamily="49" charset="-122"/>
              </a:rPr>
              <a:t>年</a:t>
            </a:r>
            <a:r>
              <a:rPr lang="zh-CN" altLang="en-US" sz="2200" dirty="0" smtClean="0">
                <a:latin typeface="黑体" panose="02010609060101010101" pitchFamily="49" charset="-122"/>
                <a:ea typeface="黑体" panose="02010609060101010101" pitchFamily="49" charset="-122"/>
              </a:rPr>
              <a:t>验收清单</a:t>
            </a:r>
            <a:r>
              <a:rPr lang="zh-CN" altLang="zh-CN" sz="2200" dirty="0" smtClean="0">
                <a:latin typeface="黑体" panose="02010609060101010101" pitchFamily="49" charset="-122"/>
                <a:ea typeface="黑体" panose="02010609060101010101" pitchFamily="49" charset="-122"/>
              </a:rPr>
              <a:t>的</a:t>
            </a:r>
            <a:r>
              <a:rPr lang="en-US" altLang="zh-CN" sz="2200" dirty="0">
                <a:latin typeface="黑体" panose="02010609060101010101" pitchFamily="49" charset="-122"/>
                <a:ea typeface="黑体" panose="02010609060101010101" pitchFamily="49" charset="-122"/>
              </a:rPr>
              <a:t>1672</a:t>
            </a:r>
            <a:r>
              <a:rPr lang="zh-CN" altLang="en-US" sz="2200" dirty="0">
                <a:latin typeface="黑体" panose="02010609060101010101" pitchFamily="49" charset="-122"/>
                <a:ea typeface="黑体" panose="02010609060101010101" pitchFamily="49" charset="-122"/>
              </a:rPr>
              <a:t>项</a:t>
            </a:r>
            <a:r>
              <a:rPr lang="zh-CN" altLang="zh-CN" sz="2200" dirty="0">
                <a:latin typeface="黑体" panose="02010609060101010101" pitchFamily="49" charset="-122"/>
                <a:ea typeface="黑体" panose="02010609060101010101" pitchFamily="49" charset="-122"/>
              </a:rPr>
              <a:t>验收项目中</a:t>
            </a:r>
            <a:r>
              <a:rPr lang="zh-CN" altLang="en-US" sz="2200" dirty="0">
                <a:latin typeface="黑体" panose="02010609060101010101" pitchFamily="49" charset="-122"/>
                <a:ea typeface="黑体" panose="02010609060101010101" pitchFamily="49" charset="-122"/>
              </a:rPr>
              <a:t>，目前尚还有</a:t>
            </a:r>
            <a:r>
              <a:rPr lang="en-US" altLang="zh-CN" sz="2200" dirty="0">
                <a:latin typeface="黑体" panose="02010609060101010101" pitchFamily="49" charset="-122"/>
                <a:ea typeface="黑体" panose="02010609060101010101" pitchFamily="49" charset="-122"/>
              </a:rPr>
              <a:t>268</a:t>
            </a:r>
            <a:r>
              <a:rPr lang="zh-CN" altLang="en-US" sz="2200" dirty="0">
                <a:latin typeface="黑体" panose="02010609060101010101" pitchFamily="49" charset="-122"/>
                <a:ea typeface="黑体" panose="02010609060101010101" pitchFamily="49" charset="-122"/>
              </a:rPr>
              <a:t>项未提出验收申请</a:t>
            </a:r>
            <a:r>
              <a:rPr lang="zh-CN" altLang="en-US" sz="2200" dirty="0" smtClean="0">
                <a:latin typeface="黑体" panose="02010609060101010101" pitchFamily="49" charset="-122"/>
                <a:ea typeface="黑体" panose="02010609060101010101" pitchFamily="49" charset="-122"/>
              </a:rPr>
              <a:t>。</a:t>
            </a:r>
            <a:endParaRPr lang="en-US" altLang="zh-CN" sz="2200" dirty="0" smtClean="0">
              <a:latin typeface="黑体" panose="02010609060101010101" pitchFamily="49" charset="-122"/>
              <a:ea typeface="黑体" panose="02010609060101010101" pitchFamily="49" charset="-122"/>
            </a:endParaRPr>
          </a:p>
          <a:p>
            <a:pPr>
              <a:lnSpc>
                <a:spcPts val="4000"/>
              </a:lnSpc>
            </a:pPr>
            <a:r>
              <a:rPr lang="en-US" altLang="zh-CN" sz="2200" dirty="0" smtClean="0">
                <a:latin typeface="黑体" panose="02010609060101010101" pitchFamily="49" charset="-122"/>
                <a:ea typeface="黑体" panose="02010609060101010101" pitchFamily="49" charset="-122"/>
              </a:rPr>
              <a:t>    </a:t>
            </a:r>
            <a:r>
              <a:rPr lang="zh-CN" altLang="en-US" sz="2200" dirty="0" smtClean="0">
                <a:latin typeface="黑体" panose="02010609060101010101" pitchFamily="49" charset="-122"/>
                <a:ea typeface="黑体" panose="02010609060101010101" pitchFamily="49" charset="-122"/>
              </a:rPr>
              <a:t>在</a:t>
            </a:r>
            <a:r>
              <a:rPr lang="en-US" altLang="zh-CN" sz="2200" dirty="0">
                <a:latin typeface="黑体" panose="02010609060101010101" pitchFamily="49" charset="-122"/>
                <a:ea typeface="黑体" panose="02010609060101010101" pitchFamily="49" charset="-122"/>
              </a:rPr>
              <a:t>2019</a:t>
            </a:r>
            <a:r>
              <a:rPr lang="zh-CN" altLang="en-US" sz="2200" dirty="0" smtClean="0">
                <a:latin typeface="黑体" panose="02010609060101010101" pitchFamily="49" charset="-122"/>
                <a:ea typeface="黑体" panose="02010609060101010101" pitchFamily="49" charset="-122"/>
              </a:rPr>
              <a:t>年验收清单的</a:t>
            </a:r>
            <a:r>
              <a:rPr lang="en-US" altLang="zh-CN" sz="2200" dirty="0">
                <a:latin typeface="黑体" panose="02010609060101010101" pitchFamily="49" charset="-122"/>
                <a:ea typeface="黑体" panose="02010609060101010101" pitchFamily="49" charset="-122"/>
              </a:rPr>
              <a:t>2481</a:t>
            </a:r>
            <a:r>
              <a:rPr lang="zh-CN" altLang="en-US" sz="2200" dirty="0">
                <a:latin typeface="黑体" panose="02010609060101010101" pitchFamily="49" charset="-122"/>
                <a:ea typeface="黑体" panose="02010609060101010101" pitchFamily="49" charset="-122"/>
              </a:rPr>
              <a:t>项中，目前</a:t>
            </a:r>
            <a:r>
              <a:rPr lang="zh-CN" altLang="en-US" sz="2200" dirty="0" smtClean="0">
                <a:latin typeface="黑体" panose="02010609060101010101" pitchFamily="49" charset="-122"/>
                <a:ea typeface="黑体" panose="02010609060101010101" pitchFamily="49" charset="-122"/>
                <a:sym typeface="+mn-ea"/>
              </a:rPr>
              <a:t>尚有</a:t>
            </a:r>
            <a:r>
              <a:rPr lang="en-US" altLang="zh-CN" sz="2200" dirty="0" smtClean="0">
                <a:latin typeface="黑体" panose="02010609060101010101" pitchFamily="49" charset="-122"/>
                <a:ea typeface="黑体" panose="02010609060101010101" pitchFamily="49" charset="-122"/>
                <a:sym typeface="+mn-ea"/>
              </a:rPr>
              <a:t>2</a:t>
            </a:r>
            <a:r>
              <a:rPr lang="zh-CN" altLang="en-US" sz="2200" dirty="0" smtClean="0">
                <a:latin typeface="黑体" panose="02010609060101010101" pitchFamily="49" charset="-122"/>
                <a:ea typeface="黑体" panose="02010609060101010101" pitchFamily="49" charset="-122"/>
                <a:sym typeface="+mn-ea"/>
              </a:rPr>
              <a:t>项延期，还有</a:t>
            </a:r>
            <a:r>
              <a:rPr lang="en-US" altLang="zh-CN" sz="2200" dirty="0" smtClean="0">
                <a:latin typeface="黑体" panose="02010609060101010101" pitchFamily="49" charset="-122"/>
                <a:ea typeface="黑体" panose="02010609060101010101" pitchFamily="49" charset="-122"/>
                <a:sym typeface="+mn-ea"/>
              </a:rPr>
              <a:t>1277</a:t>
            </a:r>
            <a:r>
              <a:rPr lang="zh-CN" altLang="en-US" sz="2200" dirty="0" smtClean="0">
                <a:latin typeface="黑体" panose="02010609060101010101" pitchFamily="49" charset="-122"/>
                <a:ea typeface="黑体" panose="02010609060101010101" pitchFamily="49" charset="-122"/>
                <a:sym typeface="+mn-ea"/>
              </a:rPr>
              <a:t>项未</a:t>
            </a:r>
            <a:r>
              <a:rPr lang="zh-CN" altLang="en-US" sz="2200" dirty="0">
                <a:latin typeface="黑体" panose="02010609060101010101" pitchFamily="49" charset="-122"/>
                <a:ea typeface="黑体" panose="02010609060101010101" pitchFamily="49" charset="-122"/>
                <a:sym typeface="+mn-ea"/>
              </a:rPr>
              <a:t>提出验收</a:t>
            </a:r>
            <a:r>
              <a:rPr lang="zh-CN" altLang="en-US" sz="2200" dirty="0" smtClean="0">
                <a:latin typeface="黑体" panose="02010609060101010101" pitchFamily="49" charset="-122"/>
                <a:ea typeface="黑体" panose="02010609060101010101" pitchFamily="49" charset="-122"/>
                <a:sym typeface="+mn-ea"/>
              </a:rPr>
              <a:t>申请。</a:t>
            </a:r>
            <a:endParaRPr lang="zh-CN" altLang="en-US" sz="2200" dirty="0">
              <a:latin typeface="黑体" panose="02010609060101010101" pitchFamily="49" charset="-122"/>
              <a:ea typeface="黑体" panose="02010609060101010101" pitchFamily="49" charset="-122"/>
              <a:sym typeface="+mn-ea"/>
            </a:endParaRPr>
          </a:p>
        </p:txBody>
      </p:sp>
      <p:sp>
        <p:nvSpPr>
          <p:cNvPr id="3" name="文本框 2"/>
          <p:cNvSpPr txBox="1"/>
          <p:nvPr/>
        </p:nvSpPr>
        <p:spPr>
          <a:xfrm>
            <a:off x="848092" y="1152325"/>
            <a:ext cx="2241812"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项目承担单位</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14288" y="15875"/>
            <a:ext cx="928688" cy="849313"/>
          </a:xfrm>
          <a:prstGeom prst="rect">
            <a:avLst/>
          </a:prstGeom>
          <a:noFill/>
          <a:ln w="9525">
            <a:noFill/>
            <a:miter lim="800000"/>
            <a:headEnd/>
            <a:tailEnd/>
          </a:ln>
        </p:spPr>
      </p:pic>
      <p:grpSp>
        <p:nvGrpSpPr>
          <p:cNvPr id="14339" name="组合 10"/>
          <p:cNvGrpSpPr/>
          <p:nvPr/>
        </p:nvGrpSpPr>
        <p:grpSpPr bwMode="auto">
          <a:xfrm rot="10800000">
            <a:off x="-17463" y="869950"/>
            <a:ext cx="9144001" cy="74613"/>
            <a:chOff x="0" y="0"/>
            <a:chExt cx="5104" cy="200"/>
          </a:xfrm>
        </p:grpSpPr>
        <p:pic>
          <p:nvPicPr>
            <p:cNvPr id="14343"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4344"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4342" name="内容占位符 2"/>
          <p:cNvSpPr>
            <a:spLocks noGrp="1"/>
          </p:cNvSpPr>
          <p:nvPr>
            <p:ph idx="1"/>
          </p:nvPr>
        </p:nvSpPr>
        <p:spPr>
          <a:xfrm>
            <a:off x="0" y="1016000"/>
            <a:ext cx="9144000" cy="5049838"/>
          </a:xfrm>
        </p:spPr>
        <p:txBody>
          <a:bodyPr/>
          <a:lstStyle/>
          <a:p>
            <a:pPr marL="0" indent="0">
              <a:buNone/>
            </a:pPr>
            <a:r>
              <a:rPr lang="zh-CN" altLang="en-US" sz="2000" b="1" dirty="0">
                <a:solidFill>
                  <a:srgbClr val="FF0000"/>
                </a:solidFill>
                <a:latin typeface="微软雅黑" panose="020B0503020204020204" pitchFamily="34" charset="-122"/>
                <a:ea typeface="微软雅黑" panose="020B0503020204020204" pitchFamily="34" charset="-122"/>
              </a:rPr>
              <a:t>项目承担单位</a:t>
            </a:r>
            <a:endParaRPr lang="en-US" altLang="zh-CN" sz="2000" dirty="0">
              <a:solidFill>
                <a:srgbClr val="FF0000"/>
              </a:solidFill>
              <a:latin typeface="微软雅黑" panose="020B0503020204020204" pitchFamily="34" charset="-122"/>
              <a:ea typeface="微软雅黑" panose="020B0503020204020204" pitchFamily="34" charset="-122"/>
            </a:endParaRPr>
          </a:p>
          <a:p>
            <a:pPr marL="0" indent="0">
              <a:buNone/>
            </a:pPr>
            <a:r>
              <a:rPr lang="zh-CN" altLang="zh-CN" sz="2000" b="1" dirty="0"/>
              <a:t>     </a:t>
            </a:r>
            <a:r>
              <a:rPr lang="en-US" altLang="zh-CN" sz="2000" b="1" dirty="0"/>
              <a:t> </a:t>
            </a:r>
            <a:r>
              <a:rPr lang="zh-CN" altLang="zh-CN" sz="2000" b="1" dirty="0"/>
              <a:t>（</a:t>
            </a:r>
            <a:r>
              <a:rPr lang="en-US" altLang="zh-CN" sz="2000" b="1" dirty="0"/>
              <a:t>2</a:t>
            </a:r>
            <a:r>
              <a:rPr lang="zh-CN" altLang="zh-CN" sz="2000" b="1" dirty="0"/>
              <a:t>）验收材料未规范编制，影响验收进程</a:t>
            </a:r>
            <a:endParaRPr lang="zh-CN" altLang="zh-CN" sz="2000" dirty="0"/>
          </a:p>
          <a:p>
            <a:pPr marL="0" indent="0">
              <a:buNone/>
            </a:pPr>
            <a:r>
              <a:rPr lang="en-US" altLang="zh-CN" sz="2000" dirty="0">
                <a:latin typeface="黑体" panose="02010609060101010101" pitchFamily="49" charset="-122"/>
                <a:ea typeface="黑体" panose="02010609060101010101" pitchFamily="49" charset="-122"/>
                <a:cs typeface="宋体" panose="02010600030101010101" pitchFamily="2" charset="-122"/>
              </a:rPr>
              <a:t>    </a:t>
            </a:r>
            <a:r>
              <a:rPr lang="zh-CN" altLang="zh-CN" sz="2000" dirty="0">
                <a:latin typeface="黑体" panose="02010609060101010101" pitchFamily="49" charset="-122"/>
                <a:ea typeface="黑体" panose="02010609060101010101" pitchFamily="49" charset="-122"/>
                <a:cs typeface="宋体" panose="02010600030101010101" pitchFamily="2" charset="-122"/>
              </a:rPr>
              <a:t>年度验收通知及要求下达后，项目承担单位对验收不重视，未仔细阅读相关要求，在提报验收材料时往往不能一次性</a:t>
            </a:r>
            <a:r>
              <a:rPr lang="zh-CN" altLang="en-US" sz="2000" dirty="0">
                <a:latin typeface="黑体" panose="02010609060101010101" pitchFamily="49" charset="-122"/>
                <a:ea typeface="黑体" panose="02010609060101010101" pitchFamily="49" charset="-122"/>
                <a:cs typeface="宋体" panose="02010600030101010101" pitchFamily="2" charset="-122"/>
              </a:rPr>
              <a:t>报送</a:t>
            </a:r>
            <a:r>
              <a:rPr lang="zh-CN" altLang="zh-CN" sz="2000" dirty="0">
                <a:latin typeface="黑体" panose="02010609060101010101" pitchFamily="49" charset="-122"/>
                <a:ea typeface="黑体" panose="02010609060101010101" pitchFamily="49" charset="-122"/>
                <a:cs typeface="宋体" panose="02010600030101010101" pitchFamily="2" charset="-122"/>
              </a:rPr>
              <a:t>完整和规范的验收材料，</a:t>
            </a:r>
            <a:r>
              <a:rPr lang="zh-CN" altLang="en-US" sz="2000" dirty="0">
                <a:latin typeface="黑体" panose="02010609060101010101" pitchFamily="49" charset="-122"/>
                <a:ea typeface="黑体" panose="02010609060101010101" pitchFamily="49" charset="-122"/>
                <a:cs typeface="宋体" panose="02010600030101010101" pitchFamily="2" charset="-122"/>
              </a:rPr>
              <a:t>高新中心</a:t>
            </a:r>
            <a:r>
              <a:rPr lang="zh-CN" altLang="zh-CN" sz="2000" dirty="0">
                <a:latin typeface="黑体" panose="02010609060101010101" pitchFamily="49" charset="-122"/>
                <a:ea typeface="黑体" panose="02010609060101010101" pitchFamily="49" charset="-122"/>
                <a:cs typeface="宋体" panose="02010600030101010101" pitchFamily="2" charset="-122"/>
              </a:rPr>
              <a:t>在实际组织验收时反复催交，整个验收流程耗时较长，也影响项目管理服务效果。具体表现在：未提交有效的项目任务书，无法准确判断技术经济指标约定等情况；重大项目未附必须提供的专项审计报告及年度财务审计报告，或审计报告未反映项目经费使用情况；未按照要求提供有效的项目经费决算表；附件支撑材料（如专利、论文等）非项目执行期内取得；材料冗长不够精炼；材料装订不规范，不符合归档要求等。</a:t>
            </a:r>
          </a:p>
          <a:p>
            <a:pPr marL="0" indent="0">
              <a:buNone/>
            </a:pPr>
            <a:r>
              <a:rPr lang="zh-CN" altLang="zh-CN" sz="2000" b="1" dirty="0"/>
              <a:t>     </a:t>
            </a:r>
            <a:r>
              <a:rPr lang="en-US" altLang="zh-CN" sz="2000" b="1" dirty="0"/>
              <a:t> </a:t>
            </a:r>
            <a:r>
              <a:rPr lang="zh-CN" altLang="zh-CN" sz="2000" b="1" dirty="0"/>
              <a:t>（</a:t>
            </a:r>
            <a:r>
              <a:rPr lang="en-US" altLang="zh-CN" sz="2000" b="1" dirty="0"/>
              <a:t>3</a:t>
            </a:r>
            <a:r>
              <a:rPr lang="zh-CN" altLang="zh-CN" sz="2000" b="1" dirty="0"/>
              <a:t>）合同约定指标过高，影响验收效果</a:t>
            </a:r>
            <a:endParaRPr lang="zh-CN" altLang="zh-CN" sz="2000" dirty="0"/>
          </a:p>
          <a:p>
            <a:pPr marL="0" indent="0">
              <a:buNone/>
            </a:pPr>
            <a:r>
              <a:rPr lang="zh-CN" altLang="zh-CN" sz="2000" dirty="0">
                <a:latin typeface="黑体" panose="02010609060101010101" pitchFamily="49" charset="-122"/>
                <a:ea typeface="黑体" panose="02010609060101010101" pitchFamily="49" charset="-122"/>
              </a:rPr>
              <a:t>   </a:t>
            </a:r>
            <a:r>
              <a:rPr lang="en-US" altLang="zh-CN" sz="2000" dirty="0">
                <a:latin typeface="黑体" panose="02010609060101010101" pitchFamily="49" charset="-122"/>
                <a:ea typeface="黑体" panose="02010609060101010101" pitchFamily="49" charset="-122"/>
              </a:rPr>
              <a:t> </a:t>
            </a:r>
            <a:r>
              <a:rPr lang="zh-CN" altLang="zh-CN" sz="2000" dirty="0">
                <a:latin typeface="黑体" panose="02010609060101010101" pitchFamily="49" charset="-122"/>
                <a:ea typeface="黑体" panose="02010609060101010101" pitchFamily="49" charset="-122"/>
                <a:cs typeface="宋体" panose="02010600030101010101" pitchFamily="2" charset="-122"/>
              </a:rPr>
              <a:t>部分科技计划项目为了获得立项支持，项目承担单位在申报项目时对经济指标估计过于乐观，导致合同指标过高，后期执行中或难以完成，或所处行业受政策环境、市场环境等客观因素影响，项目难以顺利产业化，导致经济指标未完成。在后期组织验收时，经济指标未完成影响专家对承担项目的评价，导致项目验收无法通过或评分较低，也影响了该项目获取后续资金支持的难度。</a:t>
            </a:r>
            <a:endParaRPr lang="zh-CN" altLang="en-US" sz="2000" dirty="0">
              <a:latin typeface="黑体" panose="02010609060101010101" pitchFamily="49" charset="-122"/>
              <a:ea typeface="黑体" panose="02010609060101010101" pitchFamily="49" charset="-122"/>
              <a:cs typeface="宋体" panose="02010600030101010101" pitchFamily="2" charset="-122"/>
            </a:endParaRPr>
          </a:p>
        </p:txBody>
      </p:sp>
      <p:sp>
        <p:nvSpPr>
          <p:cNvPr id="13533" name="标题 1"/>
          <p:cNvSpPr txBox="1"/>
          <p:nvPr/>
        </p:nvSpPr>
        <p:spPr bwMode="auto">
          <a:xfrm>
            <a:off x="959932" y="398146"/>
            <a:ext cx="7234425"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三、</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验收工作中</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存在的问题</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4099" name="组合 7"/>
          <p:cNvGrpSpPr/>
          <p:nvPr/>
        </p:nvGrpSpPr>
        <p:grpSpPr bwMode="auto">
          <a:xfrm>
            <a:off x="-52388" y="6553200"/>
            <a:ext cx="9204326" cy="317500"/>
            <a:chOff x="0" y="0"/>
            <a:chExt cx="5104" cy="200"/>
          </a:xfrm>
        </p:grpSpPr>
        <p:pic>
          <p:nvPicPr>
            <p:cNvPr id="410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410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4100" name="组合 10"/>
          <p:cNvGrpSpPr/>
          <p:nvPr/>
        </p:nvGrpSpPr>
        <p:grpSpPr bwMode="auto">
          <a:xfrm rot="10800000">
            <a:off x="-17463" y="1138238"/>
            <a:ext cx="9144001" cy="74612"/>
            <a:chOff x="0" y="0"/>
            <a:chExt cx="5104" cy="200"/>
          </a:xfrm>
        </p:grpSpPr>
        <p:pic>
          <p:nvPicPr>
            <p:cNvPr id="4103"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4104"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4102" name="标题 1"/>
          <p:cNvSpPr>
            <a:spLocks noGrp="1"/>
          </p:cNvSpPr>
          <p:nvPr>
            <p:ph type="title"/>
          </p:nvPr>
        </p:nvSpPr>
        <p:spPr>
          <a:xfrm>
            <a:off x="602428" y="2141602"/>
            <a:ext cx="8035963" cy="2830195"/>
          </a:xfrm>
        </p:spPr>
        <p:txBody>
          <a:bodyPr/>
          <a:lstStyle/>
          <a:p>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一、湖北省科技计划项目验收工作总体情况</a:t>
            </a:r>
            <a:r>
              <a:rPr lang="en-US"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r>
            <a:br>
              <a:rPr lang="en-US"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en-US"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r>
            <a:br>
              <a:rPr lang="en-US"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二、湖北省科技计划</a:t>
            </a:r>
            <a:r>
              <a:rPr lang="zh-CN"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验收工作</a:t>
            </a: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流程及注意事项</a:t>
            </a:r>
            <a:b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r>
            <a:b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三、湖北省科技计划</a:t>
            </a:r>
            <a:r>
              <a:rPr lang="zh-CN"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存在的</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问题</a:t>
            </a:r>
            <a:r>
              <a:rPr lang="en-US"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r>
            <a:br>
              <a:rPr lang="en-US"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en-US"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r>
            <a:br>
              <a:rPr lang="en-US"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b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四、湖北省科技计划</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r>
              <a:rPr lang="zh-CN" altLang="en-US" sz="5400" b="1" dirty="0" smtClean="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rPr>
              <a:t/>
            </a:r>
            <a:br>
              <a:rPr lang="zh-CN" altLang="en-US" sz="5400" b="1" dirty="0" smtClean="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rPr>
            </a:br>
            <a:endParaRPr lang="zh-CN" altLang="en-US" sz="50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14288" y="15875"/>
            <a:ext cx="928688" cy="849313"/>
          </a:xfrm>
          <a:prstGeom prst="rect">
            <a:avLst/>
          </a:prstGeom>
          <a:noFill/>
          <a:ln w="9525">
            <a:noFill/>
            <a:miter lim="800000"/>
            <a:headEnd/>
            <a:tailEnd/>
          </a:ln>
        </p:spPr>
      </p:pic>
      <p:grpSp>
        <p:nvGrpSpPr>
          <p:cNvPr id="15363" name="组合 10"/>
          <p:cNvGrpSpPr/>
          <p:nvPr/>
        </p:nvGrpSpPr>
        <p:grpSpPr bwMode="auto">
          <a:xfrm rot="10800000">
            <a:off x="-17463" y="869950"/>
            <a:ext cx="9144001" cy="74613"/>
            <a:chOff x="0" y="0"/>
            <a:chExt cx="5104" cy="200"/>
          </a:xfrm>
        </p:grpSpPr>
        <p:pic>
          <p:nvPicPr>
            <p:cNvPr id="1536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536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5366" name="内容占位符 2"/>
          <p:cNvSpPr>
            <a:spLocks noGrp="1"/>
          </p:cNvSpPr>
          <p:nvPr>
            <p:ph idx="1"/>
          </p:nvPr>
        </p:nvSpPr>
        <p:spPr>
          <a:xfrm>
            <a:off x="294290" y="1110590"/>
            <a:ext cx="8387255" cy="4046220"/>
          </a:xfrm>
        </p:spPr>
        <p:txBody>
          <a:bodyPr/>
          <a:lstStyle/>
          <a:p>
            <a:pPr marL="0" indent="0">
              <a:buNone/>
            </a:pPr>
            <a:r>
              <a:rPr lang="zh-CN" altLang="en-US" sz="20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项目承担单位</a:t>
            </a:r>
            <a:endParaRPr lang="en-US" altLang="zh-CN" sz="20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p>
            <a:pPr marL="0" indent="0">
              <a:lnSpc>
                <a:spcPts val="3000"/>
              </a:lnSpc>
              <a:buNone/>
            </a:pPr>
            <a:r>
              <a:rPr lang="zh-CN" altLang="zh-CN" sz="2000" b="1" dirty="0">
                <a:latin typeface="宋体" panose="02010600030101010101" pitchFamily="2" charset="-122"/>
                <a:ea typeface="宋体" panose="02010600030101010101" pitchFamily="2" charset="-122"/>
                <a:cs typeface="宋体" panose="02010600030101010101" pitchFamily="2" charset="-122"/>
              </a:rPr>
              <a:t>  </a:t>
            </a:r>
            <a:r>
              <a:rPr lang="zh-CN" altLang="zh-CN" sz="2000" b="1" dirty="0">
                <a:latin typeface="黑体" panose="02010609060101010101" pitchFamily="49" charset="-122"/>
                <a:ea typeface="黑体" panose="02010609060101010101" pitchFamily="49" charset="-122"/>
                <a:cs typeface="宋体" panose="02010600030101010101" pitchFamily="2" charset="-122"/>
              </a:rPr>
              <a:t>（</a:t>
            </a:r>
            <a:r>
              <a:rPr lang="en-US" altLang="zh-CN" sz="2000" b="1" dirty="0">
                <a:latin typeface="黑体" panose="02010609060101010101" pitchFamily="49" charset="-122"/>
                <a:ea typeface="黑体" panose="02010609060101010101" pitchFamily="49" charset="-122"/>
                <a:cs typeface="宋体" panose="02010600030101010101" pitchFamily="2" charset="-122"/>
              </a:rPr>
              <a:t>4</a:t>
            </a:r>
            <a:r>
              <a:rPr lang="zh-CN" altLang="zh-CN" sz="2000" b="1" dirty="0">
                <a:latin typeface="黑体" panose="02010609060101010101" pitchFamily="49" charset="-122"/>
                <a:ea typeface="黑体" panose="02010609060101010101" pitchFamily="49" charset="-122"/>
                <a:cs typeface="宋体" panose="02010600030101010101" pitchFamily="2" charset="-122"/>
              </a:rPr>
              <a:t>）项目经费使用不合理，未按要求管理</a:t>
            </a:r>
            <a:endParaRPr lang="zh-CN" altLang="zh-CN" sz="2000" dirty="0">
              <a:latin typeface="黑体" panose="02010609060101010101" pitchFamily="49" charset="-122"/>
              <a:ea typeface="黑体" panose="02010609060101010101" pitchFamily="49" charset="-122"/>
              <a:cs typeface="宋体" panose="02010600030101010101" pitchFamily="2" charset="-122"/>
            </a:endParaRPr>
          </a:p>
          <a:p>
            <a:pPr marL="0" indent="0">
              <a:lnSpc>
                <a:spcPts val="3000"/>
              </a:lnSpc>
              <a:buNone/>
            </a:pPr>
            <a:r>
              <a:rPr lang="zh-CN" altLang="zh-CN" sz="2000" dirty="0">
                <a:latin typeface="黑体" panose="02010609060101010101" pitchFamily="49" charset="-122"/>
                <a:ea typeface="黑体" panose="02010609060101010101" pitchFamily="49" charset="-122"/>
                <a:cs typeface="宋体" panose="02010600030101010101" pitchFamily="2" charset="-122"/>
              </a:rPr>
              <a:t>    科技计划项目经费包括财政科技专项资金和承担单位自筹资金两部分。在立项任务书中财政科技专项资金有明确的使用方向和用途要求，部分项目承担单位对项目经费使用不合理的主要表现在未专账核算、未专款专用。</a:t>
            </a:r>
            <a:endParaRPr lang="en-US" altLang="zh-CN" sz="2000" dirty="0">
              <a:latin typeface="黑体" panose="02010609060101010101" pitchFamily="49" charset="-122"/>
              <a:ea typeface="黑体" panose="02010609060101010101" pitchFamily="49" charset="-122"/>
              <a:cs typeface="宋体" panose="02010600030101010101" pitchFamily="2" charset="-122"/>
            </a:endParaRPr>
          </a:p>
          <a:p>
            <a:pPr marL="0" indent="0">
              <a:lnSpc>
                <a:spcPts val="3000"/>
              </a:lnSpc>
              <a:buNone/>
            </a:pPr>
            <a:r>
              <a:rPr lang="zh-CN" altLang="zh-CN" sz="2000" b="1" dirty="0">
                <a:latin typeface="黑体" panose="02010609060101010101" pitchFamily="49" charset="-122"/>
                <a:ea typeface="黑体" panose="02010609060101010101" pitchFamily="49" charset="-122"/>
                <a:cs typeface="宋体" panose="02010600030101010101" pitchFamily="2" charset="-122"/>
              </a:rPr>
              <a:t>  （</a:t>
            </a:r>
            <a:r>
              <a:rPr lang="en-US" altLang="zh-CN" sz="2000" b="1" dirty="0">
                <a:latin typeface="黑体" panose="02010609060101010101" pitchFamily="49" charset="-122"/>
                <a:ea typeface="黑体" panose="02010609060101010101" pitchFamily="49" charset="-122"/>
                <a:cs typeface="宋体" panose="02010600030101010101" pitchFamily="2" charset="-122"/>
              </a:rPr>
              <a:t>5</a:t>
            </a:r>
            <a:r>
              <a:rPr lang="zh-CN" altLang="zh-CN" sz="2000" b="1" dirty="0">
                <a:latin typeface="黑体" panose="02010609060101010101" pitchFamily="49" charset="-122"/>
                <a:ea typeface="黑体" panose="02010609060101010101" pitchFamily="49" charset="-122"/>
                <a:cs typeface="宋体" panose="02010600030101010101" pitchFamily="2" charset="-122"/>
              </a:rPr>
              <a:t>）项目承担单位擅自变更任务书约定的关键内容</a:t>
            </a:r>
            <a:endParaRPr lang="zh-CN" altLang="zh-CN" sz="2000" dirty="0">
              <a:latin typeface="黑体" panose="02010609060101010101" pitchFamily="49" charset="-122"/>
              <a:ea typeface="黑体" panose="02010609060101010101" pitchFamily="49" charset="-122"/>
              <a:cs typeface="宋体" panose="02010600030101010101" pitchFamily="2" charset="-122"/>
            </a:endParaRPr>
          </a:p>
          <a:p>
            <a:pPr marL="0" indent="0">
              <a:lnSpc>
                <a:spcPts val="3000"/>
              </a:lnSpc>
              <a:buNone/>
            </a:pPr>
            <a:r>
              <a:rPr lang="zh-CN" altLang="zh-CN" sz="2000" dirty="0">
                <a:latin typeface="黑体" panose="02010609060101010101" pitchFamily="49" charset="-122"/>
                <a:ea typeface="黑体" panose="02010609060101010101" pitchFamily="49" charset="-122"/>
                <a:cs typeface="宋体" panose="02010600030101010101" pitchFamily="2" charset="-122"/>
              </a:rPr>
              <a:t>    受市场环境或技术创新影响，部分项目在执行过程中需要调整技术路线、考核目标，延长执行期等事项，根据科技项目管理办法相关规定，任务书调整应取得项目管理单位批准，部分项目承担单位在执行过程中私自调整了任务书约定的技术路线等，违反了项目管理办法。除了以上问题外，在实际验收过程中有少量项目承担单位发生重大变化，如破产、重组等导致验收无法顺利完成的情况。</a:t>
            </a:r>
          </a:p>
          <a:p>
            <a:pPr>
              <a:lnSpc>
                <a:spcPts val="3000"/>
              </a:lnSpc>
            </a:pPr>
            <a:endParaRPr lang="zh-CN" altLang="zh-CN" sz="2000" dirty="0">
              <a:latin typeface="黑体" panose="02010609060101010101" pitchFamily="49" charset="-122"/>
              <a:ea typeface="黑体" panose="02010609060101010101" pitchFamily="49" charset="-122"/>
              <a:cs typeface="宋体" panose="02010600030101010101" pitchFamily="2" charset="-122"/>
            </a:endParaRPr>
          </a:p>
        </p:txBody>
      </p:sp>
      <p:sp>
        <p:nvSpPr>
          <p:cNvPr id="13533" name="标题 1"/>
          <p:cNvSpPr txBox="1"/>
          <p:nvPr/>
        </p:nvSpPr>
        <p:spPr bwMode="auto">
          <a:xfrm>
            <a:off x="959932" y="398146"/>
            <a:ext cx="7234425"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三、</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验收工作中</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存在的问题</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15"/>
          <p:cNvPicPr>
            <a:picLocks noChangeAspect="1" noChangeArrowheads="1"/>
          </p:cNvPicPr>
          <p:nvPr/>
        </p:nvPicPr>
        <p:blipFill>
          <a:blip r:embed="rId3">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16387" name="组合 7"/>
          <p:cNvGrpSpPr/>
          <p:nvPr/>
        </p:nvGrpSpPr>
        <p:grpSpPr bwMode="auto">
          <a:xfrm>
            <a:off x="-52388" y="6553200"/>
            <a:ext cx="9204326" cy="317500"/>
            <a:chOff x="0" y="0"/>
            <a:chExt cx="5104" cy="200"/>
          </a:xfrm>
        </p:grpSpPr>
        <p:pic>
          <p:nvPicPr>
            <p:cNvPr id="16394"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1639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16388" name="组合 10"/>
          <p:cNvGrpSpPr/>
          <p:nvPr/>
        </p:nvGrpSpPr>
        <p:grpSpPr bwMode="auto">
          <a:xfrm rot="10800000">
            <a:off x="-17463" y="1033463"/>
            <a:ext cx="9144001" cy="74612"/>
            <a:chOff x="0" y="0"/>
            <a:chExt cx="5104" cy="200"/>
          </a:xfrm>
        </p:grpSpPr>
        <p:pic>
          <p:nvPicPr>
            <p:cNvPr id="16392"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16393"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6390" name="内容占位符 2"/>
          <p:cNvSpPr>
            <a:spLocks noGrp="1"/>
          </p:cNvSpPr>
          <p:nvPr>
            <p:ph idx="1"/>
          </p:nvPr>
        </p:nvSpPr>
        <p:spPr>
          <a:xfrm>
            <a:off x="609600" y="1303655"/>
            <a:ext cx="7851228" cy="4571628"/>
          </a:xfrm>
        </p:spPr>
        <p:txBody>
          <a:bodyPr/>
          <a:lstStyle/>
          <a:p>
            <a:pPr marL="0" indent="0">
              <a:buNone/>
            </a:pPr>
            <a:r>
              <a:rPr lang="zh-CN" altLang="zh-CN" sz="20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项目推荐单位</a:t>
            </a:r>
            <a:endParaRPr lang="en-US" altLang="zh-CN" sz="20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a:p>
            <a:pPr marL="0" indent="0">
              <a:lnSpc>
                <a:spcPts val="3000"/>
              </a:lnSpc>
              <a:buNone/>
            </a:pPr>
            <a:r>
              <a:rPr lang="zh-CN" altLang="zh-CN" sz="2000" b="1" dirty="0">
                <a:latin typeface="宋体" panose="02010600030101010101" pitchFamily="2" charset="-122"/>
                <a:ea typeface="宋体" panose="02010600030101010101" pitchFamily="2" charset="-122"/>
                <a:cs typeface="宋体" panose="02010600030101010101" pitchFamily="2" charset="-122"/>
              </a:rPr>
              <a:t>   </a:t>
            </a:r>
            <a:r>
              <a:rPr lang="zh-CN" altLang="zh-CN" sz="2000" b="1" dirty="0">
                <a:latin typeface="黑体" panose="02010609060101010101" pitchFamily="49" charset="-122"/>
                <a:ea typeface="黑体" panose="02010609060101010101" pitchFamily="49" charset="-122"/>
                <a:cs typeface="宋体" panose="02010600030101010101" pitchFamily="2" charset="-122"/>
              </a:rPr>
              <a:t>（</a:t>
            </a:r>
            <a:r>
              <a:rPr lang="en-US" altLang="zh-CN" sz="2000" b="1" dirty="0">
                <a:latin typeface="黑体" panose="02010609060101010101" pitchFamily="49" charset="-122"/>
                <a:ea typeface="黑体" panose="02010609060101010101" pitchFamily="49" charset="-122"/>
                <a:cs typeface="宋体" panose="02010600030101010101" pitchFamily="2" charset="-122"/>
              </a:rPr>
              <a:t>1</a:t>
            </a:r>
            <a:r>
              <a:rPr lang="zh-CN" altLang="zh-CN" sz="2000" b="1" dirty="0">
                <a:latin typeface="黑体" panose="02010609060101010101" pitchFamily="49" charset="-122"/>
                <a:ea typeface="黑体" panose="02010609060101010101" pitchFamily="49" charset="-122"/>
                <a:cs typeface="宋体" panose="02010600030101010101" pitchFamily="2" charset="-122"/>
              </a:rPr>
              <a:t>）对验收流程不熟悉，无法有效指导项目承担单位申请验收</a:t>
            </a:r>
            <a:endParaRPr lang="zh-CN" altLang="zh-CN" sz="2000" dirty="0">
              <a:latin typeface="黑体" panose="02010609060101010101" pitchFamily="49" charset="-122"/>
              <a:ea typeface="黑体" panose="02010609060101010101" pitchFamily="49" charset="-122"/>
              <a:cs typeface="宋体" panose="02010600030101010101" pitchFamily="2" charset="-122"/>
            </a:endParaRPr>
          </a:p>
          <a:p>
            <a:pPr marL="0" indent="0">
              <a:lnSpc>
                <a:spcPts val="3000"/>
              </a:lnSpc>
              <a:buNone/>
            </a:pPr>
            <a:r>
              <a:rPr lang="en-US" altLang="zh-CN" sz="2000" dirty="0">
                <a:latin typeface="黑体" panose="02010609060101010101" pitchFamily="49" charset="-122"/>
                <a:ea typeface="黑体" panose="02010609060101010101" pitchFamily="49" charset="-122"/>
              </a:rPr>
              <a:t>    </a:t>
            </a:r>
            <a:r>
              <a:rPr lang="zh-CN" altLang="zh-CN" sz="2000" dirty="0">
                <a:latin typeface="黑体" panose="02010609060101010101" pitchFamily="49" charset="-122"/>
                <a:ea typeface="黑体" panose="02010609060101010101" pitchFamily="49" charset="-122"/>
              </a:rPr>
              <a:t>部分推荐单位既对项目执行情况不熟悉，同时对项目验收管理流程和相关要求不明晰，导致项目承担单位来回跑。</a:t>
            </a:r>
          </a:p>
          <a:p>
            <a:pPr marL="0" indent="0">
              <a:lnSpc>
                <a:spcPts val="3000"/>
              </a:lnSpc>
              <a:buNone/>
            </a:pPr>
            <a:r>
              <a:rPr lang="zh-CN" altLang="zh-CN" sz="2000" b="1" dirty="0">
                <a:latin typeface="黑体" panose="02010609060101010101" pitchFamily="49" charset="-122"/>
                <a:ea typeface="黑体" panose="02010609060101010101" pitchFamily="49" charset="-122"/>
                <a:cs typeface="宋体" panose="02010600030101010101" pitchFamily="2" charset="-122"/>
              </a:rPr>
              <a:t>   （</a:t>
            </a:r>
            <a:r>
              <a:rPr lang="en-US" altLang="zh-CN" sz="2000" b="1" dirty="0">
                <a:latin typeface="黑体" panose="02010609060101010101" pitchFamily="49" charset="-122"/>
                <a:ea typeface="黑体" panose="02010609060101010101" pitchFamily="49" charset="-122"/>
                <a:cs typeface="宋体" panose="02010600030101010101" pitchFamily="2" charset="-122"/>
              </a:rPr>
              <a:t>2</a:t>
            </a:r>
            <a:r>
              <a:rPr lang="zh-CN" altLang="zh-CN" sz="2000" b="1" dirty="0">
                <a:latin typeface="黑体" panose="02010609060101010101" pitchFamily="49" charset="-122"/>
                <a:ea typeface="黑体" panose="02010609060101010101" pitchFamily="49" charset="-122"/>
                <a:cs typeface="宋体" panose="02010600030101010101" pitchFamily="2" charset="-122"/>
              </a:rPr>
              <a:t>）材料审核流于形式，把关不严</a:t>
            </a:r>
            <a:endParaRPr lang="zh-CN" altLang="zh-CN" sz="2000" dirty="0">
              <a:latin typeface="黑体" panose="02010609060101010101" pitchFamily="49" charset="-122"/>
              <a:ea typeface="黑体" panose="02010609060101010101" pitchFamily="49" charset="-122"/>
              <a:cs typeface="宋体" panose="02010600030101010101" pitchFamily="2" charset="-122"/>
            </a:endParaRPr>
          </a:p>
          <a:p>
            <a:pPr marL="0" indent="0">
              <a:lnSpc>
                <a:spcPts val="3000"/>
              </a:lnSpc>
              <a:buNone/>
            </a:pPr>
            <a:r>
              <a:rPr lang="zh-CN" altLang="zh-CN" sz="2000" dirty="0">
                <a:latin typeface="黑体" panose="02010609060101010101" pitchFamily="49" charset="-122"/>
                <a:ea typeface="黑体" panose="02010609060101010101" pitchFamily="49" charset="-122"/>
                <a:cs typeface="宋体" panose="02010600030101010101" pitchFamily="2" charset="-122"/>
              </a:rPr>
              <a:t>    项目推荐单位是项目管理的责任主体之一，在项目验收管理过程中，推荐单位要对验收材料的真实性和完整性进行审核。部分推荐单位仅满足于催收材料，而没有根据年度验收要求指导项目承担单位结合计划类别规范编制验收材料，对报送的材料也没有仔细审核，直接报送至高新中心，从而影响到材料的有效报送。</a:t>
            </a:r>
          </a:p>
        </p:txBody>
      </p:sp>
      <p:sp>
        <p:nvSpPr>
          <p:cNvPr id="13533" name="标题 1"/>
          <p:cNvSpPr txBox="1"/>
          <p:nvPr/>
        </p:nvSpPr>
        <p:spPr bwMode="auto">
          <a:xfrm>
            <a:off x="959932" y="398146"/>
            <a:ext cx="7234425"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三、</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验收工作中</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存在的问题</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4579"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24580"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361571"/>
            <a:ext cx="7430813" cy="5598649"/>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验收时项目负责人咨询较多的问题</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1.</a:t>
            </a:r>
            <a:r>
              <a:rPr lang="zh-CN" altLang="en-US" sz="2000" b="1" dirty="0">
                <a:latin typeface="黑体" panose="02010609060101010101" pitchFamily="49" charset="-122"/>
                <a:ea typeface="黑体" panose="02010609060101010101" pitchFamily="49" charset="-122"/>
              </a:rPr>
              <a:t> 填写完成验收资料后，为什么无法下载？</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答：附件中上传的</a:t>
            </a:r>
            <a:r>
              <a:rPr lang="en-US" altLang="zh-CN" sz="2000" dirty="0">
                <a:latin typeface="黑体" panose="02010609060101010101" pitchFamily="49" charset="-122"/>
                <a:ea typeface="黑体" panose="02010609060101010101" pitchFamily="49" charset="-122"/>
              </a:rPr>
              <a:t>PDF</a:t>
            </a:r>
            <a:r>
              <a:rPr lang="zh-CN" altLang="en-US" sz="2000" dirty="0">
                <a:latin typeface="黑体" panose="02010609060101010101" pitchFamily="49" charset="-122"/>
                <a:ea typeface="黑体" panose="02010609060101010101" pitchFamily="49" charset="-122"/>
              </a:rPr>
              <a:t>文件加密。</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2.</a:t>
            </a:r>
            <a:r>
              <a:rPr lang="zh-CN" altLang="en-US" sz="2000" b="1" dirty="0">
                <a:latin typeface="黑体" panose="02010609060101010101" pitchFamily="49" charset="-122"/>
                <a:ea typeface="黑体" panose="02010609060101010101" pitchFamily="49" charset="-122"/>
              </a:rPr>
              <a:t>公示以后，为什么我无法打印验收证书？</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答：首要前提是要在网上提交齐全的验收材料！公示期为</a:t>
            </a:r>
            <a:r>
              <a:rPr lang="en-US" altLang="zh-CN" sz="2000" dirty="0">
                <a:latin typeface="黑体" panose="02010609060101010101" pitchFamily="49" charset="-122"/>
                <a:ea typeface="黑体" panose="02010609060101010101" pitchFamily="49" charset="-122"/>
              </a:rPr>
              <a:t>10</a:t>
            </a:r>
            <a:r>
              <a:rPr lang="zh-CN" altLang="en-US" sz="2000" dirty="0">
                <a:latin typeface="黑体" panose="02010609060101010101" pitchFamily="49" charset="-122"/>
                <a:ea typeface="黑体" panose="02010609060101010101" pitchFamily="49" charset="-122"/>
              </a:rPr>
              <a:t>个工作日，公示期结束才能打印证书。</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3.</a:t>
            </a:r>
            <a:r>
              <a:rPr lang="zh-CN" altLang="en-US" sz="2000" b="1" dirty="0">
                <a:latin typeface="黑体" panose="02010609060101010101" pitchFamily="49" charset="-122"/>
                <a:ea typeface="黑体" panose="02010609060101010101" pitchFamily="49" charset="-122"/>
              </a:rPr>
              <a:t>我是自科基金面上项目，已经由依托单位自行验收了，今天把资料交给高新中心，是否明天能够公示并打印证书？</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答：从递交材料到公示，中间有许多既定环节，而且每批公示不可能只有一个项目或几个项目，因此需要积累一批一起公示。</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p:txBody>
      </p:sp>
      <p:sp>
        <p:nvSpPr>
          <p:cNvPr id="21510" name="标题 1"/>
          <p:cNvSpPr txBox="1"/>
          <p:nvPr/>
        </p:nvSpPr>
        <p:spPr bwMode="auto">
          <a:xfrm>
            <a:off x="922338" y="427038"/>
            <a:ext cx="7886700" cy="565150"/>
          </a:xfrm>
          <a:prstGeom prst="rect">
            <a:avLst/>
          </a:prstGeom>
          <a:noFill/>
          <a:ln w="9525">
            <a:noFill/>
            <a:miter lim="800000"/>
          </a:ln>
        </p:spPr>
        <p:txBody>
          <a:bodyPr anchor="ctr"/>
          <a:lstStyle/>
          <a:p>
            <a:pPr>
              <a:lnSpc>
                <a:spcPct val="90000"/>
              </a:lnSpc>
            </a:pP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四</a:t>
            </a: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a:t>
            </a: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湖北省科技计划</a:t>
            </a:r>
            <a:r>
              <a:rPr lang="zh-CN" altLang="zh-CN" sz="28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4579"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24580"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375541"/>
            <a:ext cx="7430813" cy="5682615"/>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验收时项目负责人咨询较多的问题</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4.</a:t>
            </a:r>
            <a:r>
              <a:rPr lang="zh-CN" altLang="en-US" sz="2000" b="1" dirty="0">
                <a:latin typeface="黑体" panose="02010609060101010101" pitchFamily="49" charset="-122"/>
                <a:ea typeface="黑体" panose="02010609060101010101" pitchFamily="49" charset="-122"/>
              </a:rPr>
              <a:t>我手上没有任务书盖章版本怎么办？</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答：任务书签订均是一式三份。原则上项目承担单位、推荐单位、立项处室都有存档。</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5.</a:t>
            </a:r>
            <a:r>
              <a:rPr lang="zh-CN" altLang="en-US" sz="2000" b="1" dirty="0">
                <a:latin typeface="黑体" panose="02010609060101010101" pitchFamily="49" charset="-122"/>
                <a:ea typeface="黑体" panose="02010609060101010101" pitchFamily="49" charset="-122"/>
              </a:rPr>
              <a:t>我项目的立项处室是哪个处？</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答：在任务书中，一般科技厅立项处室盖章位于第一位，据此即可知道立项处室。</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6.</a:t>
            </a:r>
            <a:r>
              <a:rPr lang="zh-CN" altLang="en-US" sz="2000" b="1" dirty="0">
                <a:latin typeface="黑体" panose="02010609060101010101" pitchFamily="49" charset="-122"/>
                <a:ea typeface="黑体" panose="02010609060101010101" pitchFamily="49" charset="-122"/>
              </a:rPr>
              <a:t>我的自科基金面上项目网上已经提交了验收材料很久，为什么还没有公示？</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答：因为纸质版验收材料还没到高新中心，或者材料有问题。</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p:txBody>
      </p:sp>
      <p:sp>
        <p:nvSpPr>
          <p:cNvPr id="21510" name="标题 1"/>
          <p:cNvSpPr txBox="1"/>
          <p:nvPr/>
        </p:nvSpPr>
        <p:spPr bwMode="auto">
          <a:xfrm>
            <a:off x="922338" y="427038"/>
            <a:ext cx="7886700"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四、</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湖北省科技计划</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4579"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24580"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036451"/>
            <a:ext cx="7430813" cy="7312771"/>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验收时项目负责人咨询较多的问题</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ct val="106000"/>
              </a:lnSpc>
              <a:spcBef>
                <a:spcPts val="0"/>
              </a:spcBef>
              <a:spcAft>
                <a:spcPts val="0"/>
              </a:spcAft>
              <a:defRPr/>
            </a:pPr>
            <a:r>
              <a:rPr lang="zh-CN" altLang="en-US" sz="2000" b="1" dirty="0">
                <a:latin typeface="黑体" panose="02010609060101010101" pitchFamily="49" charset="-122"/>
                <a:ea typeface="黑体" panose="02010609060101010101" pitchFamily="49" charset="-122"/>
              </a:rPr>
              <a:t>7.</a:t>
            </a:r>
            <a:r>
              <a:rPr lang="zh-CN" altLang="en-US" sz="2000" b="1" dirty="0">
                <a:latin typeface="黑体" panose="02010609060101010101" pitchFamily="49" charset="-122"/>
                <a:ea typeface="黑体" panose="02010609060101010101" pitchFamily="49" charset="-122"/>
                <a:sym typeface="+mn-ea"/>
              </a:rPr>
              <a:t> 材料的装订有什么要求？</a:t>
            </a:r>
            <a:endParaRPr lang="zh-CN" altLang="en-US" sz="2000" dirty="0">
              <a:latin typeface="黑体" panose="02010609060101010101" pitchFamily="49" charset="-122"/>
              <a:ea typeface="黑体" panose="02010609060101010101" pitchFamily="49" charset="-122"/>
              <a:sym typeface="+mn-ea"/>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装订</a:t>
            </a:r>
            <a:r>
              <a:rPr lang="zh-CN" altLang="zh-CN" sz="2000" b="1" kern="100" dirty="0">
                <a:latin typeface="黑体" panose="02010609060101010101" pitchFamily="49" charset="-122"/>
                <a:ea typeface="黑体" panose="02010609060101010101" pitchFamily="49" charset="-122"/>
                <a:cs typeface="宋体" panose="02010600030101010101" pitchFamily="2" charset="-122"/>
                <a:sym typeface="+mn-ea"/>
              </a:rPr>
              <a:t>要求</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：胶装成册、封面浅蓝色、编写材料总目录，附件用隔页标注清楚。</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装订</a:t>
            </a:r>
            <a:r>
              <a:rPr lang="zh-CN" altLang="zh-CN" sz="2000" b="1" kern="100" dirty="0">
                <a:latin typeface="黑体" panose="02010609060101010101" pitchFamily="49" charset="-122"/>
                <a:ea typeface="黑体" panose="02010609060101010101" pitchFamily="49" charset="-122"/>
                <a:cs typeface="宋体" panose="02010600030101010101" pitchFamily="2" charset="-122"/>
                <a:sym typeface="+mn-ea"/>
              </a:rPr>
              <a:t>顺序</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1.</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验收申请表（原件</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a:t>
            </a:r>
            <a:endPar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endParaRPr>
          </a:p>
          <a:p>
            <a:pPr indent="406400" eaLnBrk="1" fontAlgn="auto" hangingPunct="1">
              <a:lnSpc>
                <a:spcPct val="106000"/>
              </a:lnSpc>
              <a:spcAft>
                <a:spcPts val="0"/>
              </a:spcAft>
              <a:defRPr/>
            </a:pPr>
            <a:r>
              <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2.</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延期申请或重大事项调整表（没有则不交）</a:t>
            </a:r>
            <a:r>
              <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      </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3</a:t>
            </a:r>
            <a:r>
              <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湖北省科技计划项目验收自评</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表</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（网上没填则不交）</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4.</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湖北省科技计划项目任务</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书</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或申报书</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带章</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复印件</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en-US"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5.</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项目执行报告及相关附件（相关附件按需提供）</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1</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）专项审计</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报告</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（现场验收必须提供）</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原件）；</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2</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）近三年年度财务审计</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报告</a:t>
            </a:r>
            <a:r>
              <a:rPr lang="zh-CN" altLang="en-US" sz="2000" kern="100" dirty="0" smtClean="0">
                <a:latin typeface="黑体" panose="02010609060101010101" pitchFamily="49" charset="-122"/>
                <a:ea typeface="黑体" panose="02010609060101010101" pitchFamily="49" charset="-122"/>
                <a:cs typeface="宋体" panose="02010600030101010101" pitchFamily="2" charset="-122"/>
                <a:sym typeface="+mn-ea"/>
              </a:rPr>
              <a:t>（承担单位是企业时提供）</a:t>
            </a:r>
            <a:r>
              <a:rPr lang="zh-CN" altLang="zh-CN" sz="2000" kern="100" dirty="0" smtClean="0">
                <a:latin typeface="黑体" panose="02010609060101010101" pitchFamily="49" charset="-122"/>
                <a:ea typeface="黑体" panose="02010609060101010101" pitchFamily="49" charset="-122"/>
                <a:cs typeface="宋体" panose="02010600030101010101" pitchFamily="2" charset="-122"/>
                <a:sym typeface="+mn-ea"/>
              </a:rPr>
              <a:t>；</a:t>
            </a:r>
            <a:endParaRPr lang="zh-CN"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3</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反映项目执行和完成情况的有关证明材料（包括与项目相关的专利证书或专利受理通知书、新药证书、奖励证书、技术标准、成果证明、资金证明、销售合同、产学研合作协议、项目经费决算表、研究报告、论著论文等）；</a:t>
            </a:r>
            <a:endParaRPr lang="en-US" altLang="zh-CN" sz="2000" kern="100" dirty="0">
              <a:latin typeface="黑体" panose="02010609060101010101" pitchFamily="49" charset="-122"/>
              <a:ea typeface="黑体" panose="02010609060101010101" pitchFamily="49" charset="-122"/>
              <a:cs typeface="宋体" panose="02010600030101010101" pitchFamily="2" charset="-122"/>
            </a:endParaRPr>
          </a:p>
          <a:p>
            <a:pPr indent="406400" eaLnBrk="1" fontAlgn="auto" hangingPunct="1">
              <a:lnSpc>
                <a:spcPct val="106000"/>
              </a:lnSpc>
              <a:spcAft>
                <a:spcPts val="0"/>
              </a:spcAft>
              <a:defRPr/>
            </a:pP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a:t>
            </a:r>
            <a:r>
              <a:rPr lang="en-US" altLang="zh-CN" sz="2000" kern="100" dirty="0">
                <a:latin typeface="黑体" panose="02010609060101010101" pitchFamily="49" charset="-122"/>
                <a:ea typeface="黑体" panose="02010609060101010101" pitchFamily="49" charset="-122"/>
                <a:cs typeface="宋体" panose="02010600030101010101" pitchFamily="2" charset="-122"/>
                <a:sym typeface="+mn-ea"/>
              </a:rPr>
              <a:t>4</a:t>
            </a:r>
            <a:r>
              <a:rPr lang="zh-CN" altLang="zh-CN" sz="2000" kern="100" dirty="0">
                <a:latin typeface="黑体" panose="02010609060101010101" pitchFamily="49" charset="-122"/>
                <a:ea typeface="黑体" panose="02010609060101010101" pitchFamily="49" charset="-122"/>
                <a:cs typeface="宋体" panose="02010600030101010101" pitchFamily="2" charset="-122"/>
                <a:sym typeface="+mn-ea"/>
              </a:rPr>
              <a:t>）其它能够支撑项目执行情况报告的有关材料。</a:t>
            </a:r>
            <a:endParaRPr lang="zh-CN" altLang="en-US" sz="2000" dirty="0">
              <a:latin typeface="黑体" panose="02010609060101010101" pitchFamily="49" charset="-122"/>
              <a:ea typeface="黑体" panose="02010609060101010101" pitchFamily="49" charset="-122"/>
              <a:cs typeface="宋体" panose="02010600030101010101" pitchFamily="2"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sym typeface="+mn-ea"/>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p:txBody>
      </p:sp>
      <p:sp>
        <p:nvSpPr>
          <p:cNvPr id="21510" name="标题 1"/>
          <p:cNvSpPr txBox="1"/>
          <p:nvPr/>
        </p:nvSpPr>
        <p:spPr bwMode="auto">
          <a:xfrm>
            <a:off x="922338" y="427038"/>
            <a:ext cx="7886700"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四、</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湖北省科技计划</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4579"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24580"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529211"/>
            <a:ext cx="7430813" cy="5598649"/>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验收时推荐单位咨询较多的问题</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1.</a:t>
            </a:r>
            <a:r>
              <a:rPr lang="zh-CN" altLang="en-US" sz="2000" b="1" dirty="0">
                <a:latin typeface="黑体" panose="02010609060101010101" pitchFamily="49" charset="-122"/>
                <a:ea typeface="黑体" panose="02010609060101010101" pitchFamily="49" charset="-122"/>
              </a:rPr>
              <a:t>我已经将项目成功推荐了，为什么还没有开始验收？</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答：在验收平台可以查看项目审核到哪一步。需高新中心组织验收的项目，均由立项处室审核下达后，才能到高新中心进入评审流程。</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2.</a:t>
            </a:r>
            <a:r>
              <a:rPr lang="zh-CN" altLang="en-US" sz="2000" b="1" dirty="0">
                <a:latin typeface="黑体" panose="02010609060101010101" pitchFamily="49" charset="-122"/>
                <a:ea typeface="黑体" panose="02010609060101010101" pitchFamily="49" charset="-122"/>
              </a:rPr>
              <a:t>我需要给纸质材料的哪些位置盖章，是否能用部门章？</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答：不能用部门章，比如要用“武汉大学”章，不能用“武汉大学科发院”章。</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自科基金面上项目：执行情况报告首页（依托单位章）、经费预决算表（财务章）、验收申请表（依托单位章）</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endParaRPr lang="zh-CN" altLang="en-US" sz="2000" dirty="0">
              <a:latin typeface="黑体" panose="02010609060101010101" pitchFamily="49" charset="-122"/>
              <a:ea typeface="黑体" panose="02010609060101010101" pitchFamily="49" charset="-122"/>
            </a:endParaRPr>
          </a:p>
        </p:txBody>
      </p:sp>
      <p:sp>
        <p:nvSpPr>
          <p:cNvPr id="21510" name="标题 1"/>
          <p:cNvSpPr txBox="1"/>
          <p:nvPr/>
        </p:nvSpPr>
        <p:spPr bwMode="auto">
          <a:xfrm>
            <a:off x="922338" y="427038"/>
            <a:ext cx="7886700"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四、</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湖北省科技计划</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24579" name="组合 7"/>
          <p:cNvGrpSpPr/>
          <p:nvPr/>
        </p:nvGrpSpPr>
        <p:grpSpPr bwMode="auto">
          <a:xfrm>
            <a:off x="-52388" y="6553200"/>
            <a:ext cx="9204326" cy="317500"/>
            <a:chOff x="0" y="0"/>
            <a:chExt cx="5104" cy="200"/>
          </a:xfrm>
        </p:grpSpPr>
        <p:pic>
          <p:nvPicPr>
            <p:cNvPr id="24587"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8"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24580" name="组合 10"/>
          <p:cNvGrpSpPr/>
          <p:nvPr/>
        </p:nvGrpSpPr>
        <p:grpSpPr bwMode="auto">
          <a:xfrm rot="10800000">
            <a:off x="-17463" y="1033463"/>
            <a:ext cx="9144001" cy="74612"/>
            <a:chOff x="0" y="0"/>
            <a:chExt cx="5104" cy="200"/>
          </a:xfrm>
        </p:grpSpPr>
        <p:pic>
          <p:nvPicPr>
            <p:cNvPr id="24585"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24586"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 name="矩形 12"/>
          <p:cNvSpPr/>
          <p:nvPr/>
        </p:nvSpPr>
        <p:spPr>
          <a:xfrm>
            <a:off x="828958" y="1529211"/>
            <a:ext cx="7430813" cy="4657685"/>
          </a:xfrm>
          <a:prstGeom prst="rect">
            <a:avLst/>
          </a:prstGeom>
        </p:spPr>
        <p:txBody>
          <a:bodyPr wrap="square">
            <a:spAutoFit/>
          </a:bodyPr>
          <a:lstStyle/>
          <a:p>
            <a:pPr eaLnBrk="1" fontAlgn="auto" hangingPunct="1">
              <a:lnSpc>
                <a:spcPct val="150000"/>
              </a:lnSpc>
              <a:spcBef>
                <a:spcPts val="0"/>
              </a:spcBef>
              <a:spcAft>
                <a:spcPts val="0"/>
              </a:spcAft>
              <a:defRPr/>
            </a:pP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验收时推荐单位咨询较多的问题</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非自科基金面上项目：执行情况报告首页（承担单位章）、验收申请表（承担单位章</a:t>
            </a:r>
            <a:r>
              <a:rPr lang="zh-CN" altLang="en-US" sz="2000" dirty="0" smtClean="0">
                <a:latin typeface="黑体" panose="02010609060101010101" pitchFamily="49" charset="-122"/>
                <a:ea typeface="黑体" panose="02010609060101010101" pitchFamily="49" charset="-122"/>
              </a:rPr>
              <a:t>、推荐单位</a:t>
            </a:r>
            <a:r>
              <a:rPr lang="zh-CN" altLang="en-US" sz="2000" dirty="0">
                <a:latin typeface="黑体" panose="02010609060101010101" pitchFamily="49" charset="-122"/>
                <a:ea typeface="黑体" panose="02010609060101010101" pitchFamily="49" charset="-122"/>
              </a:rPr>
              <a:t>章）</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延期申请、重大事项调整均需要项目承担单位和推荐单位盖章。</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3.</a:t>
            </a:r>
            <a:r>
              <a:rPr lang="zh-CN" altLang="en-US" sz="2000" b="1" dirty="0">
                <a:latin typeface="黑体" panose="02010609060101010101" pitchFamily="49" charset="-122"/>
                <a:ea typeface="黑体" panose="02010609060101010101" pitchFamily="49" charset="-122"/>
              </a:rPr>
              <a:t>自科基金面上项目怎么请专家？</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答：请非本单位三位专家，不在同一个单位，专家组长职称不低于项目负责人职称。</a:t>
            </a:r>
            <a:endParaRPr lang="en-US" altLang="zh-CN" sz="2000"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en-US" altLang="zh-CN" sz="2000" b="1" dirty="0">
                <a:latin typeface="黑体" panose="02010609060101010101" pitchFamily="49" charset="-122"/>
                <a:ea typeface="黑体" panose="02010609060101010101" pitchFamily="49" charset="-122"/>
              </a:rPr>
              <a:t>4.</a:t>
            </a:r>
            <a:r>
              <a:rPr lang="zh-CN" altLang="en-US" sz="2000" b="1" dirty="0">
                <a:latin typeface="黑体" panose="02010609060101010101" pitchFamily="49" charset="-122"/>
                <a:ea typeface="黑体" panose="02010609060101010101" pitchFamily="49" charset="-122"/>
              </a:rPr>
              <a:t>有的项目有项目自评表，有的项目没有，如何处理？</a:t>
            </a:r>
            <a:endParaRPr lang="en-US" altLang="zh-CN" sz="2000" b="1" dirty="0">
              <a:latin typeface="黑体" panose="02010609060101010101" pitchFamily="49" charset="-122"/>
              <a:ea typeface="黑体" panose="02010609060101010101" pitchFamily="49" charset="-122"/>
            </a:endParaRPr>
          </a:p>
          <a:p>
            <a:pPr eaLnBrk="1" fontAlgn="auto" hangingPunct="1">
              <a:lnSpc>
                <a:spcPts val="4000"/>
              </a:lnSpc>
              <a:spcBef>
                <a:spcPts val="0"/>
              </a:spcBef>
              <a:spcAft>
                <a:spcPts val="0"/>
              </a:spcAft>
              <a:defRPr/>
            </a:pPr>
            <a:r>
              <a:rPr lang="zh-CN" altLang="en-US" sz="2000" dirty="0">
                <a:latin typeface="黑体" panose="02010609060101010101" pitchFamily="49" charset="-122"/>
                <a:ea typeface="黑体" panose="02010609060101010101" pitchFamily="49" charset="-122"/>
              </a:rPr>
              <a:t>答：纸质版与网上填报的材料保持一致即可。</a:t>
            </a:r>
          </a:p>
        </p:txBody>
      </p:sp>
      <p:sp>
        <p:nvSpPr>
          <p:cNvPr id="21510" name="标题 1"/>
          <p:cNvSpPr txBox="1"/>
          <p:nvPr/>
        </p:nvSpPr>
        <p:spPr bwMode="auto">
          <a:xfrm>
            <a:off x="922338" y="427038"/>
            <a:ext cx="7886700" cy="565150"/>
          </a:xfrm>
          <a:prstGeom prst="rect">
            <a:avLst/>
          </a:prstGeom>
          <a:noFill/>
          <a:ln w="9525">
            <a:noFill/>
            <a:miter lim="800000"/>
          </a:ln>
        </p:spPr>
        <p:txBody>
          <a:bodyPr anchor="ctr"/>
          <a:lstStyle/>
          <a:p>
            <a:pPr>
              <a:lnSpc>
                <a:spcPct val="90000"/>
              </a:lnSpc>
            </a:pPr>
            <a:r>
              <a:rPr lang="zh-CN" altLang="en-US" sz="2800" b="1" dirty="0" smtClean="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四、</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湖北省科技计划</a:t>
            </a:r>
            <a:r>
              <a:rPr lang="zh-CN" altLang="zh-CN"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项目验收工作</a:t>
            </a:r>
            <a:r>
              <a:rPr lang="zh-CN" altLang="en-US" sz="2800" b="1" dirty="0" smtClean="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咨询解答汇总</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8"/>
          <p:cNvGrpSpPr/>
          <p:nvPr/>
        </p:nvGrpSpPr>
        <p:grpSpPr>
          <a:xfrm>
            <a:off x="2631440" y="731520"/>
            <a:ext cx="3825875" cy="1581150"/>
            <a:chOff x="4078605" y="1474470"/>
            <a:chExt cx="4196715" cy="1028700"/>
          </a:xfrm>
          <a:solidFill>
            <a:srgbClr val="FF0000"/>
          </a:solidFill>
        </p:grpSpPr>
        <p:sp>
          <p:nvSpPr>
            <p:cNvPr id="5" name="圆角矩形 4"/>
            <p:cNvSpPr/>
            <p:nvPr/>
          </p:nvSpPr>
          <p:spPr>
            <a:xfrm>
              <a:off x="4078605" y="1474470"/>
              <a:ext cx="4196715" cy="10287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7658" name="矩形 7"/>
            <p:cNvSpPr/>
            <p:nvPr/>
          </p:nvSpPr>
          <p:spPr>
            <a:xfrm>
              <a:off x="4887196" y="1523981"/>
              <a:ext cx="2579532" cy="683321"/>
            </a:xfrm>
            <a:prstGeom prst="rect">
              <a:avLst/>
            </a:prstGeom>
            <a:grp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lnSpc>
                  <a:spcPct val="130000"/>
                </a:lnSpc>
                <a:spcBef>
                  <a:spcPct val="0"/>
                </a:spcBef>
                <a:buFontTx/>
                <a:buNone/>
              </a:pPr>
              <a:r>
                <a:rPr lang="zh-CN" altLang="en-US" sz="2400" dirty="0">
                  <a:solidFill>
                    <a:srgbClr val="FFFF00"/>
                  </a:solidFill>
                  <a:latin typeface="微软雅黑" panose="020B0503020204020204" pitchFamily="34" charset="-122"/>
                  <a:ea typeface="微软雅黑" panose="020B0503020204020204" pitchFamily="34" charset="-122"/>
                </a:rPr>
                <a:t>验收咨询电话</a:t>
              </a:r>
              <a:endParaRPr lang="en-US" altLang="zh-CN" sz="2400" dirty="0">
                <a:solidFill>
                  <a:srgbClr val="FFFF00"/>
                </a:solidFill>
                <a:latin typeface="微软雅黑" panose="020B0503020204020204" pitchFamily="34" charset="-122"/>
                <a:ea typeface="微软雅黑" panose="020B0503020204020204" pitchFamily="34" charset="-122"/>
              </a:endParaRPr>
            </a:p>
            <a:p>
              <a:pPr marL="0" lvl="0" indent="0" algn="ctr" eaLnBrk="1" hangingPunct="1">
                <a:lnSpc>
                  <a:spcPct val="130000"/>
                </a:lnSpc>
                <a:spcBef>
                  <a:spcPct val="0"/>
                </a:spcBef>
                <a:buFontTx/>
                <a:buNone/>
              </a:pPr>
              <a:r>
                <a:rPr lang="en-US" altLang="zh-CN" sz="2400" dirty="0">
                  <a:solidFill>
                    <a:srgbClr val="FFFF00"/>
                  </a:solidFill>
                  <a:latin typeface="微软雅黑" panose="020B0503020204020204" pitchFamily="34" charset="-122"/>
                  <a:ea typeface="微软雅黑" panose="020B0503020204020204" pitchFamily="34" charset="-122"/>
                </a:rPr>
                <a:t>027-87135655</a:t>
              </a:r>
            </a:p>
          </p:txBody>
        </p:sp>
      </p:grpSp>
      <p:grpSp>
        <p:nvGrpSpPr>
          <p:cNvPr id="27651" name="组合 9"/>
          <p:cNvGrpSpPr/>
          <p:nvPr/>
        </p:nvGrpSpPr>
        <p:grpSpPr>
          <a:xfrm>
            <a:off x="2631440" y="2708275"/>
            <a:ext cx="3826510" cy="1387475"/>
            <a:chOff x="4078605" y="1474470"/>
            <a:chExt cx="4196715" cy="1028700"/>
          </a:xfrm>
        </p:grpSpPr>
        <p:sp>
          <p:nvSpPr>
            <p:cNvPr id="13" name="圆角矩形 12"/>
            <p:cNvSpPr/>
            <p:nvPr/>
          </p:nvSpPr>
          <p:spPr>
            <a:xfrm>
              <a:off x="4078605" y="1474470"/>
              <a:ext cx="4196715" cy="1028700"/>
            </a:xfrm>
            <a:prstGeom prst="roundRect">
              <a:avLst>
                <a:gd name="adj" fmla="val 30000"/>
              </a:avLst>
            </a:prstGeom>
            <a:solidFill>
              <a:srgbClr val="0054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7656" name="矩形 11"/>
            <p:cNvSpPr/>
            <p:nvPr/>
          </p:nvSpPr>
          <p:spPr>
            <a:xfrm>
              <a:off x="5159650" y="1502533"/>
              <a:ext cx="2035002" cy="77870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lnSpc>
                  <a:spcPct val="130000"/>
                </a:lnSpc>
                <a:spcBef>
                  <a:spcPct val="0"/>
                </a:spcBef>
                <a:buFontTx/>
                <a:buNone/>
              </a:pPr>
              <a:r>
                <a:rPr lang="en-US" altLang="zh-CN" sz="2400" dirty="0">
                  <a:solidFill>
                    <a:schemeClr val="bg2"/>
                  </a:solidFill>
                  <a:latin typeface="微软雅黑" panose="020B0503020204020204" pitchFamily="34" charset="-122"/>
                  <a:ea typeface="微软雅黑" panose="020B0503020204020204" pitchFamily="34" charset="-122"/>
                </a:rPr>
                <a:t>QQ</a:t>
              </a:r>
              <a:r>
                <a:rPr lang="zh-CN" altLang="en-US" sz="2400" dirty="0">
                  <a:solidFill>
                    <a:schemeClr val="bg2"/>
                  </a:solidFill>
                  <a:latin typeface="微软雅黑" panose="020B0503020204020204" pitchFamily="34" charset="-122"/>
                  <a:ea typeface="微软雅黑" panose="020B0503020204020204" pitchFamily="34" charset="-122"/>
                </a:rPr>
                <a:t>群</a:t>
              </a:r>
              <a:endParaRPr lang="en-US" altLang="zh-CN" sz="2400" dirty="0">
                <a:solidFill>
                  <a:schemeClr val="bg2"/>
                </a:solidFill>
                <a:latin typeface="微软雅黑" panose="020B0503020204020204" pitchFamily="34" charset="-122"/>
                <a:ea typeface="微软雅黑" panose="020B0503020204020204" pitchFamily="34" charset="-122"/>
              </a:endParaRPr>
            </a:p>
            <a:p>
              <a:pPr marL="0" lvl="0" indent="0" algn="ctr" eaLnBrk="1" hangingPunct="1">
                <a:lnSpc>
                  <a:spcPct val="130000"/>
                </a:lnSpc>
                <a:spcBef>
                  <a:spcPct val="0"/>
                </a:spcBef>
                <a:buFontTx/>
                <a:buNone/>
              </a:pPr>
              <a:r>
                <a:rPr lang="en-US" altLang="zh-CN" sz="2400" dirty="0">
                  <a:solidFill>
                    <a:schemeClr val="bg2"/>
                  </a:solidFill>
                  <a:latin typeface="微软雅黑" panose="020B0503020204020204" pitchFamily="34" charset="-122"/>
                  <a:ea typeface="微软雅黑" panose="020B0503020204020204" pitchFamily="34" charset="-122"/>
                </a:rPr>
                <a:t>445664329</a:t>
              </a:r>
            </a:p>
          </p:txBody>
        </p:sp>
      </p:grpSp>
      <p:grpSp>
        <p:nvGrpSpPr>
          <p:cNvPr id="27652" name="组合 15"/>
          <p:cNvGrpSpPr/>
          <p:nvPr/>
        </p:nvGrpSpPr>
        <p:grpSpPr>
          <a:xfrm>
            <a:off x="2630170" y="4434205"/>
            <a:ext cx="3827145" cy="1577495"/>
            <a:chOff x="4078605" y="1474470"/>
            <a:chExt cx="4196715" cy="1617044"/>
          </a:xfrm>
          <a:solidFill>
            <a:srgbClr val="FF0000"/>
          </a:solidFill>
        </p:grpSpPr>
        <p:sp>
          <p:nvSpPr>
            <p:cNvPr id="17" name="圆角矩形 16"/>
            <p:cNvSpPr/>
            <p:nvPr/>
          </p:nvSpPr>
          <p:spPr>
            <a:xfrm>
              <a:off x="4078605" y="1474470"/>
              <a:ext cx="4196715" cy="151065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7654" name="矩形 17"/>
            <p:cNvSpPr/>
            <p:nvPr/>
          </p:nvSpPr>
          <p:spPr>
            <a:xfrm>
              <a:off x="4429045" y="1523448"/>
              <a:ext cx="3495834" cy="1568066"/>
            </a:xfrm>
            <a:prstGeom prst="rect">
              <a:avLst/>
            </a:prstGeom>
            <a:grp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lnSpc>
                  <a:spcPct val="130000"/>
                </a:lnSpc>
                <a:spcBef>
                  <a:spcPct val="0"/>
                </a:spcBef>
                <a:buFontTx/>
                <a:buNone/>
              </a:pPr>
              <a:r>
                <a:rPr lang="zh-CN" altLang="en-US" sz="2400" dirty="0">
                  <a:solidFill>
                    <a:srgbClr val="FFFF00"/>
                  </a:solidFill>
                  <a:latin typeface="微软雅黑" panose="020B0503020204020204" pitchFamily="34" charset="-122"/>
                  <a:ea typeface="微软雅黑" panose="020B0503020204020204" pitchFamily="34" charset="-122"/>
                </a:rPr>
                <a:t>科技报告咨询电话</a:t>
              </a:r>
              <a:endParaRPr lang="en-US" altLang="zh-CN" sz="2400" dirty="0">
                <a:solidFill>
                  <a:srgbClr val="FFFF00"/>
                </a:solidFill>
                <a:latin typeface="微软雅黑" panose="020B0503020204020204" pitchFamily="34" charset="-122"/>
                <a:ea typeface="微软雅黑" panose="020B0503020204020204" pitchFamily="34" charset="-122"/>
              </a:endParaRPr>
            </a:p>
            <a:p>
              <a:pPr marL="0" lvl="0" indent="0" algn="ctr" eaLnBrk="1" hangingPunct="1">
                <a:lnSpc>
                  <a:spcPct val="130000"/>
                </a:lnSpc>
                <a:spcBef>
                  <a:spcPct val="0"/>
                </a:spcBef>
                <a:buFontTx/>
                <a:buNone/>
              </a:pPr>
              <a:r>
                <a:rPr lang="en-US" altLang="zh-CN" sz="2400" dirty="0">
                  <a:solidFill>
                    <a:srgbClr val="FFFF00"/>
                  </a:solidFill>
                  <a:latin typeface="微软雅黑" panose="020B0503020204020204" pitchFamily="34" charset="-122"/>
                  <a:ea typeface="微软雅黑" panose="020B0503020204020204" pitchFamily="34" charset="-122"/>
                </a:rPr>
                <a:t>027-87265789</a:t>
              </a:r>
            </a:p>
            <a:p>
              <a:pPr marL="0" lvl="0" indent="0" algn="ctr" eaLnBrk="1" hangingPunct="1">
                <a:lnSpc>
                  <a:spcPct val="130000"/>
                </a:lnSpc>
                <a:spcBef>
                  <a:spcPct val="0"/>
                </a:spcBef>
                <a:buFontTx/>
                <a:buNone/>
              </a:pPr>
              <a:r>
                <a:rPr lang="en-US" altLang="zh-CN" sz="2400" dirty="0">
                  <a:solidFill>
                    <a:srgbClr val="FFFF00"/>
                  </a:solidFill>
                  <a:latin typeface="微软雅黑" panose="020B0503020204020204" pitchFamily="34" charset="-122"/>
                  <a:ea typeface="微软雅黑" panose="020B0503020204020204" pitchFamily="34" charset="-122"/>
                </a:rPr>
                <a:t>027-87265608</a:t>
              </a:r>
            </a:p>
          </p:txBody>
        </p:sp>
      </p:gr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5"/>
          <p:cNvPicPr>
            <a:picLocks noChangeAspect="1" noChangeArrowheads="1"/>
          </p:cNvPicPr>
          <p:nvPr/>
        </p:nvPicPr>
        <p:blipFill>
          <a:blip r:embed="rId3">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5123" name="组合 7"/>
          <p:cNvGrpSpPr/>
          <p:nvPr/>
        </p:nvGrpSpPr>
        <p:grpSpPr bwMode="auto">
          <a:xfrm>
            <a:off x="-52388" y="6553200"/>
            <a:ext cx="9204326" cy="317500"/>
            <a:chOff x="0" y="0"/>
            <a:chExt cx="5104" cy="200"/>
          </a:xfrm>
        </p:grpSpPr>
        <p:pic>
          <p:nvPicPr>
            <p:cNvPr id="5130"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5131"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5124" name="组合 10"/>
          <p:cNvGrpSpPr/>
          <p:nvPr/>
        </p:nvGrpSpPr>
        <p:grpSpPr bwMode="auto">
          <a:xfrm rot="10800000">
            <a:off x="-17463" y="1056958"/>
            <a:ext cx="9144001" cy="74612"/>
            <a:chOff x="0" y="0"/>
            <a:chExt cx="5104" cy="200"/>
          </a:xfrm>
        </p:grpSpPr>
        <p:pic>
          <p:nvPicPr>
            <p:cNvPr id="5128"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5129"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5126" name="标题 1"/>
          <p:cNvSpPr txBox="1"/>
          <p:nvPr/>
        </p:nvSpPr>
        <p:spPr bwMode="auto">
          <a:xfrm>
            <a:off x="922020" y="499745"/>
            <a:ext cx="7098030" cy="582295"/>
          </a:xfrm>
          <a:prstGeom prst="rect">
            <a:avLst/>
          </a:prstGeom>
          <a:noFill/>
          <a:ln w="9525">
            <a:noFill/>
            <a:miter lim="800000"/>
          </a:ln>
        </p:spPr>
        <p:txBody>
          <a:bodyPr anchor="ctr"/>
          <a:lstStyle/>
          <a:p>
            <a:pPr>
              <a:lnSpc>
                <a:spcPct val="90000"/>
              </a:lnSpc>
            </a:pP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一、湖北省科技计划项目验收工作总体情况</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5127" name="Rectangle 3"/>
          <p:cNvSpPr txBox="1"/>
          <p:nvPr/>
        </p:nvSpPr>
        <p:spPr bwMode="auto">
          <a:xfrm>
            <a:off x="279400" y="1279152"/>
            <a:ext cx="8481060" cy="2625461"/>
          </a:xfrm>
          <a:prstGeom prst="rect">
            <a:avLst/>
          </a:prstGeom>
          <a:solidFill>
            <a:schemeClr val="bg1"/>
          </a:solidFill>
          <a:ln w="9525">
            <a:noFill/>
            <a:miter lim="800000"/>
          </a:ln>
        </p:spPr>
        <p:txBody>
          <a:bodyPr/>
          <a:lstStyle/>
          <a:p>
            <a:pPr marL="228600" indent="-228600">
              <a:lnSpc>
                <a:spcPts val="2600"/>
              </a:lnSpc>
              <a:spcBef>
                <a:spcPts val="1000"/>
              </a:spcBef>
            </a:pPr>
            <a:r>
              <a:rPr lang="en-US" altLang="zh-CN" sz="2000" dirty="0"/>
              <a:t>             </a:t>
            </a:r>
            <a:r>
              <a:rPr lang="en-US" altLang="zh-CN" sz="2000" dirty="0">
                <a:latin typeface="黑体" panose="02010609060101010101" pitchFamily="49" charset="-122"/>
                <a:ea typeface="黑体" panose="02010609060101010101" pitchFamily="49" charset="-122"/>
              </a:rPr>
              <a:t>2017</a:t>
            </a:r>
            <a:r>
              <a:rPr lang="zh-CN" altLang="zh-CN" sz="2000" dirty="0">
                <a:latin typeface="黑体" panose="02010609060101010101" pitchFamily="49" charset="-122"/>
                <a:ea typeface="黑体" panose="02010609060101010101" pitchFamily="49" charset="-122"/>
              </a:rPr>
              <a:t>年，省科技厅依据《省人民政府关于改进加强省级财政科技项目和资金管理的实施意见》（鄂政办发〔</a:t>
            </a:r>
            <a:r>
              <a:rPr lang="en-US" altLang="zh-CN" sz="2000" dirty="0">
                <a:latin typeface="黑体" panose="02010609060101010101" pitchFamily="49" charset="-122"/>
                <a:ea typeface="黑体" panose="02010609060101010101" pitchFamily="49" charset="-122"/>
              </a:rPr>
              <a:t>2015</a:t>
            </a:r>
            <a:r>
              <a:rPr lang="zh-CN" altLang="zh-CN" sz="2000" dirty="0">
                <a:latin typeface="黑体" panose="02010609060101010101" pitchFamily="49" charset="-122"/>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40</a:t>
            </a:r>
            <a:r>
              <a:rPr lang="zh-CN" altLang="zh-CN" sz="2000" dirty="0">
                <a:latin typeface="黑体" panose="02010609060101010101" pitchFamily="49" charset="-122"/>
                <a:ea typeface="黑体" panose="02010609060101010101" pitchFamily="49" charset="-122"/>
              </a:rPr>
              <a:t>号）等有关文件精神，重新修订了《湖北省科技计划项目管理办法》</a:t>
            </a:r>
            <a:r>
              <a:rPr lang="zh-CN" altLang="en-US" sz="2000" dirty="0">
                <a:latin typeface="黑体" panose="02010609060101010101" pitchFamily="49" charset="-122"/>
                <a:ea typeface="黑体" panose="02010609060101010101" pitchFamily="49" charset="-122"/>
              </a:rPr>
              <a:t>，</a:t>
            </a:r>
            <a:r>
              <a:rPr lang="zh-CN" altLang="zh-CN" sz="2000" dirty="0">
                <a:latin typeface="黑体" panose="02010609060101010101" pitchFamily="49" charset="-122"/>
                <a:ea typeface="黑体" panose="02010609060101010101" pitchFamily="49" charset="-122"/>
              </a:rPr>
              <a:t>对项目管理过程中的评审立项</a:t>
            </a:r>
            <a:r>
              <a:rPr lang="zh-CN" altLang="en-US" sz="2000" dirty="0">
                <a:latin typeface="黑体" panose="02010609060101010101" pitchFamily="49" charset="-122"/>
                <a:ea typeface="黑体" panose="02010609060101010101" pitchFamily="49" charset="-122"/>
              </a:rPr>
              <a:t>、</a:t>
            </a:r>
            <a:r>
              <a:rPr lang="zh-CN" altLang="zh-CN" sz="2000" dirty="0">
                <a:latin typeface="黑体" panose="02010609060101010101" pitchFamily="49" charset="-122"/>
                <a:ea typeface="黑体" panose="02010609060101010101" pitchFamily="49" charset="-122"/>
              </a:rPr>
              <a:t>中期检查、组织验收等工作实行分段管理。高新中心受托开展</a:t>
            </a:r>
            <a:r>
              <a:rPr lang="en-US" altLang="zh-CN" sz="2000" dirty="0">
                <a:latin typeface="黑体" panose="02010609060101010101" pitchFamily="49" charset="-122"/>
                <a:ea typeface="黑体" panose="02010609060101010101" pitchFamily="49" charset="-122"/>
              </a:rPr>
              <a:t>2014</a:t>
            </a:r>
            <a:r>
              <a:rPr lang="zh-CN" altLang="zh-CN" sz="2000" dirty="0">
                <a:latin typeface="黑体" panose="02010609060101010101" pitchFamily="49" charset="-122"/>
                <a:ea typeface="黑体" panose="02010609060101010101" pitchFamily="49" charset="-122"/>
              </a:rPr>
              <a:t>年及以后省级</a:t>
            </a:r>
            <a:r>
              <a:rPr lang="zh-CN" altLang="en-US" sz="2000" dirty="0">
                <a:latin typeface="黑体" panose="02010609060101010101" pitchFamily="49" charset="-122"/>
                <a:ea typeface="黑体" panose="02010609060101010101" pitchFamily="49" charset="-122"/>
              </a:rPr>
              <a:t>科技</a:t>
            </a:r>
            <a:r>
              <a:rPr lang="zh-CN" altLang="zh-CN" sz="2000" dirty="0">
                <a:latin typeface="黑体" panose="02010609060101010101" pitchFamily="49" charset="-122"/>
                <a:ea typeface="黑体" panose="02010609060101010101" pitchFamily="49" charset="-122"/>
              </a:rPr>
              <a:t>计划项目</a:t>
            </a:r>
            <a:r>
              <a:rPr lang="zh-CN" altLang="en-US" sz="2000" dirty="0">
                <a:latin typeface="黑体" panose="02010609060101010101" pitchFamily="49" charset="-122"/>
                <a:ea typeface="黑体" panose="02010609060101010101" pitchFamily="49" charset="-122"/>
              </a:rPr>
              <a:t>的</a:t>
            </a:r>
            <a:r>
              <a:rPr lang="zh-CN" altLang="zh-CN" sz="2000" dirty="0">
                <a:latin typeface="黑体" panose="02010609060101010101" pitchFamily="49" charset="-122"/>
                <a:ea typeface="黑体" panose="02010609060101010101" pitchFamily="49" charset="-122"/>
              </a:rPr>
              <a:t>验收工作</a:t>
            </a:r>
            <a:r>
              <a:rPr lang="zh-CN" altLang="en-US" sz="2000" dirty="0">
                <a:latin typeface="黑体" panose="02010609060101010101" pitchFamily="49" charset="-122"/>
                <a:ea typeface="黑体" panose="02010609060101010101" pitchFamily="49" charset="-122"/>
              </a:rPr>
              <a:t>。</a:t>
            </a:r>
            <a:endParaRPr lang="en-US" altLang="zh-CN" sz="2000" dirty="0">
              <a:latin typeface="黑体" panose="02010609060101010101" pitchFamily="49" charset="-122"/>
              <a:ea typeface="黑体" panose="02010609060101010101" pitchFamily="49" charset="-122"/>
            </a:endParaRPr>
          </a:p>
          <a:p>
            <a:pPr marL="228600" indent="-228600">
              <a:lnSpc>
                <a:spcPts val="2600"/>
              </a:lnSpc>
              <a:spcBef>
                <a:spcPts val="1000"/>
              </a:spcBef>
            </a:pPr>
            <a:r>
              <a:rPr lang="zh-CN" altLang="en-US" sz="2000" dirty="0">
                <a:latin typeface="黑体" panose="02010609060101010101" pitchFamily="49" charset="-122"/>
                <a:ea typeface="黑体" panose="02010609060101010101" pitchFamily="49" charset="-122"/>
              </a:rPr>
              <a:t>      高新中心自承接验收工作以来，加强了验收管理制度建设，制定了详细规范的工作流程，明确各个环节的工作职责和风险防控。            </a:t>
            </a:r>
          </a:p>
        </p:txBody>
      </p:sp>
      <p:graphicFrame>
        <p:nvGraphicFramePr>
          <p:cNvPr id="4" name="表格 3"/>
          <p:cNvGraphicFramePr/>
          <p:nvPr>
            <p:custDataLst>
              <p:tags r:id="rId1"/>
            </p:custDataLst>
          </p:nvPr>
        </p:nvGraphicFramePr>
        <p:xfrm>
          <a:off x="279400" y="4036060"/>
          <a:ext cx="8481060" cy="2499995"/>
        </p:xfrm>
        <a:graphic>
          <a:graphicData uri="http://schemas.openxmlformats.org/drawingml/2006/table">
            <a:tbl>
              <a:tblPr firstRow="1" bandRow="1">
                <a:tableStyleId>{5C22544A-7EE6-4342-B048-85BDC9FD1C3A}</a:tableStyleId>
              </a:tblPr>
              <a:tblGrid>
                <a:gridCol w="1162050"/>
                <a:gridCol w="7319010"/>
              </a:tblGrid>
              <a:tr h="517525">
                <a:tc gridSpan="2">
                  <a:txBody>
                    <a:bodyPr/>
                    <a:lstStyle/>
                    <a:p>
                      <a:pPr indent="0" algn="ctr">
                        <a:buNone/>
                      </a:pPr>
                      <a:r>
                        <a:rPr lang="zh-CN" sz="1600" b="1" dirty="0">
                          <a:solidFill>
                            <a:srgbClr val="000000"/>
                          </a:solidFill>
                          <a:latin typeface="微软雅黑" panose="020B0503020204020204" pitchFamily="34" charset="-122"/>
                          <a:ea typeface="微软雅黑" panose="020B0503020204020204" pitchFamily="34" charset="-122"/>
                        </a:rPr>
                        <a:t>高新中心各部门承接验收任务</a:t>
                      </a:r>
                      <a:r>
                        <a:rPr lang="zh-CN" altLang="en-US" sz="1600" b="1" dirty="0">
                          <a:solidFill>
                            <a:srgbClr val="000000"/>
                          </a:solidFill>
                          <a:latin typeface="微软雅黑" panose="020B0503020204020204" pitchFamily="34" charset="-122"/>
                          <a:ea typeface="微软雅黑" panose="020B0503020204020204" pitchFamily="34" charset="-122"/>
                        </a:rPr>
                        <a:t>分工表</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465455">
                <a:tc>
                  <a:txBody>
                    <a:bodyPr/>
                    <a:lstStyle/>
                    <a:p>
                      <a:pPr indent="0" algn="ctr">
                        <a:buNone/>
                      </a:pPr>
                      <a:r>
                        <a:rPr lang="zh-CN" sz="1600" b="1">
                          <a:solidFill>
                            <a:srgbClr val="000000"/>
                          </a:solidFill>
                          <a:latin typeface="黑体" panose="02010609060101010101" pitchFamily="49" charset="-122"/>
                          <a:ea typeface="黑体" panose="02010609060101010101" pitchFamily="49" charset="-122"/>
                          <a:cs typeface="黑体" panose="02010609060101010101" pitchFamily="49" charset="-122"/>
                        </a:rPr>
                        <a:t>部</a:t>
                      </a:r>
                      <a:r>
                        <a:rPr lang="en-US" sz="1600" b="1">
                          <a:solidFill>
                            <a:srgbClr val="000000"/>
                          </a:solidFill>
                          <a:latin typeface="黑体" panose="02010609060101010101" pitchFamily="49" charset="-122"/>
                          <a:ea typeface="黑体" panose="02010609060101010101" pitchFamily="49" charset="-122"/>
                          <a:cs typeface="黑体" panose="02010609060101010101" pitchFamily="49" charset="-122"/>
                        </a:rPr>
                        <a:t>  </a:t>
                      </a:r>
                      <a:r>
                        <a:rPr lang="zh-CN" sz="1600" b="1">
                          <a:solidFill>
                            <a:srgbClr val="000000"/>
                          </a:solidFill>
                          <a:latin typeface="黑体" panose="02010609060101010101" pitchFamily="49" charset="-122"/>
                          <a:ea typeface="黑体" panose="02010609060101010101" pitchFamily="49" charset="-122"/>
                          <a:cs typeface="黑体" panose="02010609060101010101" pitchFamily="49" charset="-122"/>
                        </a:rPr>
                        <a:t>门</a:t>
                      </a:r>
                      <a:endParaRPr lang="en-US" altLang="en-US" sz="1600" b="1">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600" b="1" dirty="0">
                          <a:solidFill>
                            <a:srgbClr val="000000"/>
                          </a:solidFill>
                          <a:latin typeface="黑体" panose="02010609060101010101" pitchFamily="49" charset="-122"/>
                          <a:ea typeface="黑体" panose="02010609060101010101" pitchFamily="49" charset="-122"/>
                        </a:rPr>
                        <a:t>验收任务</a:t>
                      </a:r>
                      <a:r>
                        <a:rPr lang="zh-CN" altLang="en-US" sz="1600" b="1" dirty="0">
                          <a:solidFill>
                            <a:srgbClr val="000000"/>
                          </a:solidFill>
                          <a:latin typeface="黑体" panose="02010609060101010101" pitchFamily="49" charset="-122"/>
                          <a:ea typeface="黑体" panose="02010609060101010101" pitchFamily="49" charset="-122"/>
                        </a:rPr>
                        <a:t>分工</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2590">
                <a:tc>
                  <a:txBody>
                    <a:bodyPr/>
                    <a:lstStyle/>
                    <a:p>
                      <a:pPr indent="0" algn="ctr">
                        <a:buNone/>
                      </a:pPr>
                      <a:r>
                        <a:rPr lang="zh-CN" sz="1600" b="0">
                          <a:solidFill>
                            <a:srgbClr val="000000"/>
                          </a:solidFill>
                          <a:latin typeface="宋体" panose="02010600030101010101" pitchFamily="2" charset="-122"/>
                          <a:ea typeface="宋体" panose="02010600030101010101" pitchFamily="2" charset="-122"/>
                        </a:rPr>
                        <a:t>创新创业部</a:t>
                      </a:r>
                      <a:endParaRPr lang="zh-CN" altLang="en-US" sz="1600" b="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600" b="0" dirty="0">
                          <a:solidFill>
                            <a:srgbClr val="000000"/>
                          </a:solidFill>
                          <a:latin typeface="宋体" panose="02010600030101010101" pitchFamily="2" charset="-122"/>
                          <a:ea typeface="宋体" panose="02010600030101010101" pitchFamily="2" charset="-122"/>
                        </a:rPr>
                        <a:t>负责所有验收材料</a:t>
                      </a:r>
                      <a:r>
                        <a:rPr lang="zh-CN" sz="1600" b="0" dirty="0" smtClean="0">
                          <a:solidFill>
                            <a:srgbClr val="000000"/>
                          </a:solidFill>
                          <a:latin typeface="宋体" panose="02010600030101010101" pitchFamily="2" charset="-122"/>
                          <a:ea typeface="宋体" panose="02010600030101010101" pitchFamily="2" charset="-122"/>
                        </a:rPr>
                        <a:t>受理</a:t>
                      </a:r>
                      <a:r>
                        <a:rPr lang="en-US" altLang="zh-CN" sz="1600" b="0" dirty="0" smtClean="0">
                          <a:solidFill>
                            <a:srgbClr val="000000"/>
                          </a:solidFill>
                          <a:latin typeface="宋体" panose="02010600030101010101" pitchFamily="2" charset="-122"/>
                          <a:ea typeface="宋体" panose="02010600030101010101" pitchFamily="2" charset="-122"/>
                        </a:rPr>
                        <a:t>,</a:t>
                      </a:r>
                      <a:r>
                        <a:rPr lang="zh-CN" altLang="en-US" sz="1600" b="0" dirty="0" smtClean="0">
                          <a:solidFill>
                            <a:srgbClr val="000000"/>
                          </a:solidFill>
                          <a:latin typeface="宋体" panose="02010600030101010101" pitchFamily="2" charset="-122"/>
                          <a:ea typeface="宋体" panose="02010600030101010101" pitchFamily="2" charset="-122"/>
                        </a:rPr>
                        <a:t>计划处立项的项目，以及自科基金面上项目资料汇总</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55295">
                <a:tc>
                  <a:txBody>
                    <a:bodyPr/>
                    <a:lstStyle/>
                    <a:p>
                      <a:pPr indent="0" algn="ctr">
                        <a:buNone/>
                      </a:pPr>
                      <a:r>
                        <a:rPr lang="zh-CN" sz="1600" b="0" dirty="0">
                          <a:solidFill>
                            <a:srgbClr val="000000"/>
                          </a:solidFill>
                          <a:latin typeface="宋体" panose="02010600030101010101" pitchFamily="2" charset="-122"/>
                          <a:ea typeface="宋体" panose="02010600030101010101" pitchFamily="2" charset="-122"/>
                        </a:rPr>
                        <a:t>基金一部</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600" b="0" dirty="0">
                          <a:solidFill>
                            <a:srgbClr val="000000"/>
                          </a:solidFill>
                          <a:latin typeface="宋体" panose="02010600030101010101" pitchFamily="2" charset="-122"/>
                          <a:ea typeface="宋体" panose="02010600030101010101" pitchFamily="2" charset="-122"/>
                        </a:rPr>
                        <a:t>负责高端装备制造业、电子信息、新材料、新能源和新能源汽车等领域科技项目</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31470">
                <a:tc>
                  <a:txBody>
                    <a:bodyPr/>
                    <a:lstStyle/>
                    <a:p>
                      <a:pPr indent="0" algn="ctr">
                        <a:buNone/>
                      </a:pPr>
                      <a:r>
                        <a:rPr lang="zh-CN" sz="1600" b="0" dirty="0">
                          <a:solidFill>
                            <a:srgbClr val="000000"/>
                          </a:solidFill>
                          <a:latin typeface="宋体" panose="02010600030101010101" pitchFamily="2" charset="-122"/>
                          <a:ea typeface="宋体" panose="02010600030101010101" pitchFamily="2" charset="-122"/>
                        </a:rPr>
                        <a:t>基金二部</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600" b="0" dirty="0">
                          <a:solidFill>
                            <a:srgbClr val="000000"/>
                          </a:solidFill>
                          <a:latin typeface="宋体" panose="02010600030101010101" pitchFamily="2" charset="-122"/>
                          <a:ea typeface="宋体" panose="02010600030101010101" pitchFamily="2" charset="-122"/>
                        </a:rPr>
                        <a:t>负责生物医药、资源环境、节能环保、现代农业、文化创意等领域</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7660">
                <a:tc>
                  <a:txBody>
                    <a:bodyPr/>
                    <a:lstStyle/>
                    <a:p>
                      <a:pPr indent="0" algn="ctr">
                        <a:buNone/>
                      </a:pPr>
                      <a:r>
                        <a:rPr lang="zh-CN" sz="1600" b="0" dirty="0">
                          <a:solidFill>
                            <a:srgbClr val="000000"/>
                          </a:solidFill>
                          <a:latin typeface="宋体" panose="02010600030101010101" pitchFamily="2" charset="-122"/>
                          <a:ea typeface="宋体" panose="02010600030101010101" pitchFamily="2" charset="-122"/>
                        </a:rPr>
                        <a:t>基金三部</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600" b="0" dirty="0">
                          <a:solidFill>
                            <a:srgbClr val="000000"/>
                          </a:solidFill>
                          <a:latin typeface="宋体" panose="02010600030101010101" pitchFamily="2" charset="-122"/>
                          <a:ea typeface="宋体" panose="02010600030101010101" pitchFamily="2" charset="-122"/>
                        </a:rPr>
                        <a:t>负责软课题研究等领域</a:t>
                      </a:r>
                      <a:endParaRPr lang="zh-CN" altLang="en-US" sz="1600" b="0" dirty="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5"/>
          <p:cNvPicPr>
            <a:picLocks noChangeAspect="1" noChangeArrowheads="1"/>
          </p:cNvPicPr>
          <p:nvPr/>
        </p:nvPicPr>
        <p:blipFill>
          <a:blip r:embed="rId3">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8195" name="组合 7"/>
          <p:cNvGrpSpPr/>
          <p:nvPr/>
        </p:nvGrpSpPr>
        <p:grpSpPr bwMode="auto">
          <a:xfrm>
            <a:off x="-52388" y="6553200"/>
            <a:ext cx="9204326" cy="317500"/>
            <a:chOff x="0" y="0"/>
            <a:chExt cx="5104" cy="200"/>
          </a:xfrm>
        </p:grpSpPr>
        <p:pic>
          <p:nvPicPr>
            <p:cNvPr id="8202"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3"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8196" name="组合 10"/>
          <p:cNvGrpSpPr/>
          <p:nvPr/>
        </p:nvGrpSpPr>
        <p:grpSpPr bwMode="auto">
          <a:xfrm rot="10800000">
            <a:off x="-17463" y="1138238"/>
            <a:ext cx="9144001" cy="74612"/>
            <a:chOff x="0" y="0"/>
            <a:chExt cx="5104" cy="200"/>
          </a:xfrm>
        </p:grpSpPr>
        <p:pic>
          <p:nvPicPr>
            <p:cNvPr id="8200"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1"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8198" name="Rectangle 3"/>
          <p:cNvSpPr txBox="1"/>
          <p:nvPr/>
        </p:nvSpPr>
        <p:spPr bwMode="auto">
          <a:xfrm>
            <a:off x="698178" y="1484671"/>
            <a:ext cx="8507183" cy="949789"/>
          </a:xfrm>
          <a:prstGeom prst="rect">
            <a:avLst/>
          </a:prstGeom>
          <a:noFill/>
          <a:ln w="9525">
            <a:noFill/>
            <a:miter lim="800000"/>
          </a:ln>
        </p:spPr>
        <p:txBody>
          <a:bodyPr/>
          <a:lstStyle/>
          <a:p>
            <a:pPr marL="228600" indent="-228600">
              <a:lnSpc>
                <a:spcPts val="2400"/>
              </a:lnSpc>
              <a:spcBef>
                <a:spcPts val="1000"/>
              </a:spcBef>
            </a:pP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总体</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承接（按照</a:t>
            </a:r>
            <a:r>
              <a:rPr lang="en-US" altLang="zh-CN"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2017-2019</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年验收清单统计）</a:t>
            </a:r>
            <a:endPar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nSpc>
                <a:spcPts val="2400"/>
              </a:lnSpc>
              <a:spcBef>
                <a:spcPts val="1000"/>
              </a:spcBef>
            </a:pPr>
            <a:r>
              <a:rPr lang="en-US" altLang="zh-CN" sz="1900" dirty="0">
                <a:latin typeface="微软雅黑" panose="020B0503020204020204" pitchFamily="34" charset="-122"/>
                <a:ea typeface="微软雅黑" panose="020B0503020204020204" pitchFamily="34" charset="-122"/>
                <a:cs typeface="微软雅黑" panose="020B0503020204020204" pitchFamily="34" charset="-122"/>
              </a:rPr>
              <a:t>       2017-2019</a:t>
            </a:r>
            <a:r>
              <a:rPr lang="zh-CN" altLang="en-US" sz="1900" dirty="0">
                <a:latin typeface="微软雅黑" panose="020B0503020204020204" pitchFamily="34" charset="-122"/>
                <a:ea typeface="微软雅黑" panose="020B0503020204020204" pitchFamily="34" charset="-122"/>
                <a:cs typeface="微软雅黑" panose="020B0503020204020204" pitchFamily="34" charset="-122"/>
              </a:rPr>
              <a:t>年高新中心共承接了</a:t>
            </a:r>
            <a:r>
              <a:rPr lang="en-US" altLang="zh-CN" sz="1900" dirty="0">
                <a:latin typeface="微软雅黑" panose="020B0503020204020204" pitchFamily="34" charset="-122"/>
                <a:ea typeface="微软雅黑" panose="020B0503020204020204" pitchFamily="34" charset="-122"/>
                <a:cs typeface="微软雅黑" panose="020B0503020204020204" pitchFamily="34" charset="-122"/>
              </a:rPr>
              <a:t>6527</a:t>
            </a:r>
            <a:r>
              <a:rPr lang="zh-CN" altLang="en-US" sz="1900" dirty="0">
                <a:latin typeface="微软雅黑" panose="020B0503020204020204" pitchFamily="34" charset="-122"/>
                <a:ea typeface="微软雅黑" panose="020B0503020204020204" pitchFamily="34" charset="-122"/>
                <a:cs typeface="微软雅黑" panose="020B0503020204020204" pitchFamily="34" charset="-122"/>
              </a:rPr>
              <a:t>项省级科技计划验收项目</a:t>
            </a:r>
            <a:endParaRPr lang="en-US" altLang="zh-CN" sz="1900" dirty="0">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nSpc>
                <a:spcPts val="2400"/>
              </a:lnSpc>
              <a:spcBef>
                <a:spcPts val="1000"/>
              </a:spcBef>
            </a:pPr>
            <a:endParaRPr lang="zh-CN" altLang="en-US" sz="2000" dirty="0">
              <a:latin typeface="楷体_GB2312" pitchFamily="49" charset="-122"/>
              <a:ea typeface="楷体_GB2312" pitchFamily="49" charset="-122"/>
            </a:endParaRPr>
          </a:p>
          <a:p>
            <a:pPr marL="228600" indent="-228600">
              <a:lnSpc>
                <a:spcPts val="3000"/>
              </a:lnSpc>
              <a:spcBef>
                <a:spcPts val="1000"/>
              </a:spcBef>
              <a:buFont typeface="Arial" panose="020B0604020202020204" pitchFamily="34" charset="0"/>
              <a:buNone/>
            </a:pPr>
            <a:r>
              <a:rPr lang="zh-CN" altLang="en-US" sz="2000" dirty="0">
                <a:solidFill>
                  <a:srgbClr val="FF0000"/>
                </a:solidFill>
                <a:latin typeface="楷体_GB2312" pitchFamily="49" charset="-122"/>
                <a:ea typeface="楷体_GB2312" pitchFamily="49" charset="-122"/>
              </a:rPr>
              <a:t> </a:t>
            </a:r>
            <a:endParaRPr lang="en-US" altLang="zh-CN" sz="2000" dirty="0">
              <a:solidFill>
                <a:srgbClr val="FF0000"/>
              </a:solidFill>
              <a:latin typeface="楷体_GB2312" pitchFamily="49" charset="-122"/>
              <a:ea typeface="楷体_GB2312" pitchFamily="49" charset="-122"/>
            </a:endParaRPr>
          </a:p>
        </p:txBody>
      </p:sp>
      <p:graphicFrame>
        <p:nvGraphicFramePr>
          <p:cNvPr id="4" name="表格 3"/>
          <p:cNvGraphicFramePr/>
          <p:nvPr>
            <p:custDataLst>
              <p:tags r:id="rId1"/>
            </p:custDataLst>
          </p:nvPr>
        </p:nvGraphicFramePr>
        <p:xfrm>
          <a:off x="701040" y="2476500"/>
          <a:ext cx="7607300" cy="2451100"/>
        </p:xfrm>
        <a:graphic>
          <a:graphicData uri="http://schemas.openxmlformats.org/drawingml/2006/table">
            <a:tbl>
              <a:tblPr firstRow="1" bandRow="1">
                <a:tableStyleId>{5C22544A-7EE6-4342-B048-85BDC9FD1C3A}</a:tableStyleId>
              </a:tblPr>
              <a:tblGrid>
                <a:gridCol w="1901825"/>
                <a:gridCol w="1901825"/>
                <a:gridCol w="1901825"/>
                <a:gridCol w="1901825"/>
              </a:tblGrid>
              <a:tr h="490220">
                <a:tc>
                  <a:txBody>
                    <a:bodyPr/>
                    <a:lstStyle/>
                    <a:p>
                      <a:pPr indent="0" algn="ctr">
                        <a:buNone/>
                      </a:pPr>
                      <a:r>
                        <a:rPr lang="zh-CN" sz="1800" b="0" dirty="0">
                          <a:solidFill>
                            <a:srgbClr val="000000"/>
                          </a:solidFill>
                          <a:latin typeface="Arial" panose="020B0604020202020204" pitchFamily="34" charset="0"/>
                          <a:ea typeface="黑体" panose="02010609060101010101" pitchFamily="49" charset="-122"/>
                        </a:rPr>
                        <a:t>下达年份</a:t>
                      </a:r>
                      <a:endParaRPr lang="zh-CN" altLang="en-US" sz="1800" b="0" dirty="0">
                        <a:solidFill>
                          <a:srgbClr val="000000"/>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a:txBody>
                    <a:bodyPr/>
                    <a:lstStyle/>
                    <a:p>
                      <a:pPr indent="0" algn="ctr">
                        <a:buNone/>
                      </a:pPr>
                      <a:r>
                        <a:rPr lang="zh-CN" sz="1800" b="0">
                          <a:solidFill>
                            <a:srgbClr val="000000"/>
                          </a:solidFill>
                          <a:latin typeface="Arial" panose="020B0604020202020204" pitchFamily="34" charset="0"/>
                          <a:ea typeface="黑体" panose="02010609060101010101" pitchFamily="49" charset="-122"/>
                        </a:rPr>
                        <a:t>现场验收</a:t>
                      </a:r>
                      <a:endParaRPr lang="zh-CN" altLang="en-US" sz="1800" b="0">
                        <a:solidFill>
                          <a:srgbClr val="000000"/>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a:txBody>
                    <a:bodyPr/>
                    <a:lstStyle/>
                    <a:p>
                      <a:pPr indent="0" algn="ctr">
                        <a:buNone/>
                      </a:pPr>
                      <a:r>
                        <a:rPr lang="zh-CN" sz="1800" b="0">
                          <a:solidFill>
                            <a:srgbClr val="000000"/>
                          </a:solidFill>
                          <a:latin typeface="Arial" panose="020B0604020202020204" pitchFamily="34" charset="0"/>
                          <a:ea typeface="黑体" panose="02010609060101010101" pitchFamily="49" charset="-122"/>
                        </a:rPr>
                        <a:t>结题验收</a:t>
                      </a:r>
                      <a:endParaRPr lang="zh-CN" altLang="en-US" sz="1800" b="0">
                        <a:solidFill>
                          <a:srgbClr val="000000"/>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a:txBody>
                    <a:bodyPr/>
                    <a:lstStyle/>
                    <a:p>
                      <a:pPr indent="0" algn="ctr">
                        <a:buNone/>
                      </a:pPr>
                      <a:r>
                        <a:rPr lang="zh-CN" sz="1800" b="0">
                          <a:solidFill>
                            <a:srgbClr val="000000"/>
                          </a:solidFill>
                          <a:latin typeface="Arial" panose="020B0604020202020204" pitchFamily="34" charset="0"/>
                          <a:ea typeface="黑体" panose="02010609060101010101" pitchFamily="49" charset="-122"/>
                        </a:rPr>
                        <a:t>项目合计</a:t>
                      </a:r>
                      <a:endParaRPr lang="zh-CN" altLang="en-US" sz="1800" b="0">
                        <a:solidFill>
                          <a:srgbClr val="000000"/>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r>
              <a:tr h="490220">
                <a:tc>
                  <a:txBody>
                    <a:bodyPr/>
                    <a:lstStyle/>
                    <a:p>
                      <a:pPr indent="0" algn="ctr">
                        <a:buNone/>
                      </a:pPr>
                      <a:r>
                        <a:rPr lang="zh-CN" sz="1800" b="0">
                          <a:solidFill>
                            <a:srgbClr val="000000"/>
                          </a:solidFill>
                          <a:latin typeface="Arial" panose="020B0604020202020204" pitchFamily="34" charset="0"/>
                          <a:ea typeface="仿宋_GB2312" panose="02010609030101010101" charset="-122"/>
                        </a:rPr>
                        <a:t>2017年</a:t>
                      </a:r>
                      <a:endParaRPr lang="zh-CN" altLang="en-US" sz="18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100项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2274项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2374项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90220">
                <a:tc>
                  <a:txBody>
                    <a:bodyPr/>
                    <a:lstStyle/>
                    <a:p>
                      <a:pPr indent="0" algn="ctr">
                        <a:buNone/>
                      </a:pPr>
                      <a:r>
                        <a:rPr lang="zh-CN" sz="1800" b="0">
                          <a:solidFill>
                            <a:srgbClr val="000000"/>
                          </a:solidFill>
                          <a:latin typeface="Arial" panose="020B0604020202020204" pitchFamily="34" charset="0"/>
                          <a:ea typeface="仿宋_GB2312" panose="02010609030101010101" charset="-122"/>
                        </a:rPr>
                        <a:t>2018年</a:t>
                      </a:r>
                      <a:endParaRPr lang="zh-CN" altLang="en-US" sz="18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258项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1414项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1672项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90220">
                <a:tc>
                  <a:txBody>
                    <a:bodyPr/>
                    <a:lstStyle/>
                    <a:p>
                      <a:pPr indent="0" algn="ctr">
                        <a:buNone/>
                      </a:pPr>
                      <a:r>
                        <a:rPr lang="zh-CN" sz="1800" b="0">
                          <a:solidFill>
                            <a:srgbClr val="000000"/>
                          </a:solidFill>
                          <a:latin typeface="Arial" panose="020B0604020202020204" pitchFamily="34" charset="0"/>
                          <a:ea typeface="仿宋_GB2312" panose="02010609030101010101" charset="-122"/>
                        </a:rPr>
                        <a:t>2019年</a:t>
                      </a:r>
                      <a:endParaRPr lang="zh-CN" altLang="en-US" sz="18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18</a:t>
                      </a:r>
                      <a:r>
                        <a:rPr lang="en-US" altLang="zh-CN" sz="1800" b="0" dirty="0">
                          <a:solidFill>
                            <a:srgbClr val="000000"/>
                          </a:solidFill>
                          <a:latin typeface="Arial" panose="020B0604020202020204" pitchFamily="34" charset="0"/>
                          <a:ea typeface="仿宋_GB2312" panose="02010609030101010101" charset="-122"/>
                        </a:rPr>
                        <a:t>6</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800" b="0" dirty="0">
                          <a:solidFill>
                            <a:srgbClr val="000000"/>
                          </a:solidFill>
                          <a:latin typeface="Arial" panose="020B0604020202020204" pitchFamily="34" charset="0"/>
                          <a:ea typeface="仿宋_GB2312" panose="02010609030101010101" charset="-122"/>
                        </a:rPr>
                        <a:t>2295</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800" b="0" dirty="0">
                          <a:solidFill>
                            <a:srgbClr val="000000"/>
                          </a:solidFill>
                          <a:latin typeface="Arial" panose="020B0604020202020204" pitchFamily="34" charset="0"/>
                          <a:ea typeface="仿宋_GB2312" panose="02010609030101010101" charset="-122"/>
                        </a:rPr>
                        <a:t>2481</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90220">
                <a:tc>
                  <a:txBody>
                    <a:bodyPr/>
                    <a:lstStyle/>
                    <a:p>
                      <a:pPr indent="0" algn="ctr">
                        <a:buNone/>
                      </a:pPr>
                      <a:r>
                        <a:rPr lang="zh-CN" sz="1800" b="1">
                          <a:solidFill>
                            <a:srgbClr val="000000"/>
                          </a:solidFill>
                          <a:latin typeface="Arial" panose="020B0604020202020204" pitchFamily="34" charset="0"/>
                          <a:ea typeface="仿宋_GB2312" panose="02010609030101010101" charset="-122"/>
                        </a:rPr>
                        <a:t>总</a:t>
                      </a:r>
                      <a:r>
                        <a:rPr lang="en-US" sz="1800" b="1">
                          <a:solidFill>
                            <a:srgbClr val="000000"/>
                          </a:solidFill>
                          <a:latin typeface="仿宋_GB2312" panose="02010609030101010101" charset="-122"/>
                        </a:rPr>
                        <a:t>  </a:t>
                      </a:r>
                      <a:r>
                        <a:rPr lang="zh-CN" sz="1800" b="1">
                          <a:solidFill>
                            <a:srgbClr val="000000"/>
                          </a:solidFill>
                          <a:latin typeface="Arial" panose="020B0604020202020204" pitchFamily="34" charset="0"/>
                          <a:ea typeface="仿宋_GB2312" panose="02010609030101010101" charset="-122"/>
                        </a:rPr>
                        <a:t>计</a:t>
                      </a:r>
                      <a:endParaRPr lang="en-US" altLang="en-US" sz="1800" b="1">
                        <a:solidFill>
                          <a:srgbClr val="000000"/>
                        </a:solidFill>
                        <a:latin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800" b="0" dirty="0">
                          <a:solidFill>
                            <a:srgbClr val="000000"/>
                          </a:solidFill>
                          <a:latin typeface="Arial" panose="020B0604020202020204" pitchFamily="34" charset="0"/>
                          <a:ea typeface="仿宋_GB2312" panose="02010609030101010101" charset="-122"/>
                        </a:rPr>
                        <a:t>54</a:t>
                      </a:r>
                      <a:r>
                        <a:rPr lang="en-US" altLang="zh-CN" sz="1800" b="0" dirty="0">
                          <a:solidFill>
                            <a:srgbClr val="000000"/>
                          </a:solidFill>
                          <a:latin typeface="Arial" panose="020B0604020202020204" pitchFamily="34" charset="0"/>
                          <a:ea typeface="仿宋_GB2312" panose="02010609030101010101" charset="-122"/>
                        </a:rPr>
                        <a:t>4</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800" b="0" dirty="0">
                          <a:solidFill>
                            <a:srgbClr val="000000"/>
                          </a:solidFill>
                          <a:latin typeface="Arial" panose="020B0604020202020204" pitchFamily="34" charset="0"/>
                          <a:ea typeface="仿宋_GB2312" panose="02010609030101010101" charset="-122"/>
                        </a:rPr>
                        <a:t>5983</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800" b="0" dirty="0">
                          <a:solidFill>
                            <a:srgbClr val="000000"/>
                          </a:solidFill>
                          <a:latin typeface="Arial" panose="020B0604020202020204" pitchFamily="34" charset="0"/>
                          <a:ea typeface="仿宋_GB2312" panose="02010609030101010101" charset="-122"/>
                        </a:rPr>
                        <a:t>6527</a:t>
                      </a:r>
                      <a:r>
                        <a:rPr lang="zh-CN" sz="1800" b="0" dirty="0">
                          <a:solidFill>
                            <a:srgbClr val="000000"/>
                          </a:solidFill>
                          <a:latin typeface="Arial" panose="020B0604020202020204" pitchFamily="34" charset="0"/>
                          <a:ea typeface="仿宋_GB2312" panose="02010609030101010101" charset="-122"/>
                        </a:rPr>
                        <a:t>项</a:t>
                      </a:r>
                      <a:endParaRPr lang="zh-CN" altLang="en-US" sz="18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 name="标题 1"/>
          <p:cNvSpPr txBox="1"/>
          <p:nvPr/>
        </p:nvSpPr>
        <p:spPr bwMode="auto">
          <a:xfrm>
            <a:off x="887730" y="522605"/>
            <a:ext cx="7098030" cy="582295"/>
          </a:xfrm>
          <a:prstGeom prst="rect">
            <a:avLst/>
          </a:prstGeom>
          <a:noFill/>
          <a:ln w="9525">
            <a:noFill/>
            <a:miter lim="800000"/>
          </a:ln>
        </p:spPr>
        <p:txBody>
          <a:bodyPr anchor="ctr"/>
          <a:lstStyle/>
          <a:p>
            <a:pPr>
              <a:lnSpc>
                <a:spcPct val="90000"/>
              </a:lnSpc>
            </a:pP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一、湖北省科技计划项目验收工作总体情况</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7" name="标题 1"/>
          <p:cNvSpPr>
            <a:spLocks noGrp="1"/>
          </p:cNvSpPr>
          <p:nvPr/>
        </p:nvSpPr>
        <p:spPr>
          <a:xfrm>
            <a:off x="688340" y="5107304"/>
            <a:ext cx="7754620" cy="590519"/>
          </a:xfrm>
          <a:prstGeom prst="rect">
            <a:avLst/>
          </a:prstGeom>
          <a:noFill/>
          <a:ln w="9525">
            <a:noFill/>
            <a:miter lim="800000"/>
          </a:ln>
        </p:spPr>
        <p:txBody>
          <a:bodyPr vert="horz" wrap="square" lIns="91440" tIns="45720" rIns="91440" bIns="45720" numCol="1" anchor="ctr"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itchFamily="2" charset="-122"/>
              </a:defRPr>
            </a:lvl9pPr>
          </a:lstStyle>
          <a:p>
            <a:pPr>
              <a:lnSpc>
                <a:spcPts val="2000"/>
              </a:lnSpc>
            </a:pP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注：</a:t>
            </a: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2019</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年共下达</a:t>
            </a: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2481</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项，其中</a:t>
            </a:r>
            <a:r>
              <a:rPr lang="zh-CN" altLang="en-US" sz="1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自然基金面上项目共计</a:t>
            </a:r>
            <a:r>
              <a:rPr lang="en-US" altLang="zh-CN" sz="1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1668</a:t>
            </a:r>
            <a:r>
              <a:rPr lang="zh-CN" altLang="en-US" sz="1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项，由依托单位自行组织；</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高新中心组织验收</a:t>
            </a: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813</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项）</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5"/>
          <p:cNvPicPr>
            <a:picLocks noChangeAspect="1" noChangeArrowheads="1"/>
          </p:cNvPicPr>
          <p:nvPr/>
        </p:nvPicPr>
        <p:blipFill>
          <a:blip r:embed="rId3">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8195" name="组合 7"/>
          <p:cNvGrpSpPr/>
          <p:nvPr/>
        </p:nvGrpSpPr>
        <p:grpSpPr bwMode="auto">
          <a:xfrm>
            <a:off x="-52388" y="6553200"/>
            <a:ext cx="9204326" cy="317500"/>
            <a:chOff x="0" y="0"/>
            <a:chExt cx="5104" cy="200"/>
          </a:xfrm>
        </p:grpSpPr>
        <p:pic>
          <p:nvPicPr>
            <p:cNvPr id="8202"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3" name="Text Box 9"/>
            <p:cNvSpPr>
              <a:spLocks noChangeArrowheads="1"/>
            </p:cNvSpPr>
            <p:nvPr/>
          </p:nvSpPr>
          <p:spPr bwMode="auto">
            <a:xfrm>
              <a:off x="11" y="12"/>
              <a:ext cx="5076" cy="180"/>
            </a:xfrm>
            <a:prstGeom prst="rect">
              <a:avLst/>
            </a:prstGeom>
            <a:noFill/>
            <a:ln w="9525">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grpSp>
      <p:grpSp>
        <p:nvGrpSpPr>
          <p:cNvPr id="8196" name="组合 10"/>
          <p:cNvGrpSpPr/>
          <p:nvPr/>
        </p:nvGrpSpPr>
        <p:grpSpPr bwMode="auto">
          <a:xfrm rot="10800000">
            <a:off x="-17463" y="1138238"/>
            <a:ext cx="9144001" cy="74612"/>
            <a:chOff x="0" y="0"/>
            <a:chExt cx="5104" cy="200"/>
          </a:xfrm>
        </p:grpSpPr>
        <p:pic>
          <p:nvPicPr>
            <p:cNvPr id="8200"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1" name="Text Box 9"/>
            <p:cNvSpPr>
              <a:spLocks noChangeArrowheads="1"/>
            </p:cNvSpPr>
            <p:nvPr/>
          </p:nvSpPr>
          <p:spPr bwMode="auto">
            <a:xfrm>
              <a:off x="11" y="12"/>
              <a:ext cx="5076" cy="180"/>
            </a:xfrm>
            <a:prstGeom prst="rect">
              <a:avLst/>
            </a:prstGeom>
            <a:noFill/>
            <a:ln w="9525">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sym typeface="Calibri" panose="020F0502020204030204" pitchFamily="34" charset="0"/>
              </a:endParaRPr>
            </a:p>
          </p:txBody>
        </p:sp>
      </p:grpSp>
      <p:sp>
        <p:nvSpPr>
          <p:cNvPr id="8198" name="Rectangle 3"/>
          <p:cNvSpPr txBox="1"/>
          <p:nvPr/>
        </p:nvSpPr>
        <p:spPr bwMode="auto">
          <a:xfrm>
            <a:off x="254437" y="1385813"/>
            <a:ext cx="9139238" cy="987425"/>
          </a:xfrm>
          <a:prstGeom prst="rect">
            <a:avLst/>
          </a:prstGeom>
          <a:noFill/>
          <a:ln w="9525">
            <a:noFill/>
            <a:miter lim="800000"/>
          </a:ln>
        </p:spPr>
        <p:txBody>
          <a:bodyPr/>
          <a:lstStyle/>
          <a:p>
            <a:pPr marL="228600" lvl="0" indent="-228600">
              <a:lnSpc>
                <a:spcPts val="2500"/>
              </a:lnSpc>
              <a:spcBef>
                <a:spcPts val="1000"/>
              </a:spcBef>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材料</a:t>
            </a:r>
            <a:r>
              <a:rPr kumimoji="0" lang="zh-CN" altLang="en-US" sz="20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受理</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（按照</a:t>
            </a:r>
            <a:r>
              <a:rPr lang="en-US" altLang="zh-CN"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2017-2019</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年验收清单统计）</a:t>
            </a:r>
            <a:endPar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228600" marR="0" lvl="0" indent="-228600" algn="l" defTabSz="914400" rtl="0" eaLnBrk="0" fontAlgn="base" latinLnBrk="0" hangingPunct="0">
              <a:lnSpc>
                <a:spcPts val="2500"/>
              </a:lnSpc>
              <a:spcBef>
                <a:spcPts val="100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截至</a:t>
            </a:r>
            <a:r>
              <a:rPr kumimoji="0" lang="en-US" altLang="zh-CN"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2020</a:t>
            </a:r>
            <a:r>
              <a:rPr kumimoji="0" lang="zh-CN" altLang="en-US"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a:t>
            </a:r>
            <a:r>
              <a:rPr kumimoji="0" lang="en-US" altLang="zh-CN"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11</a:t>
            </a:r>
            <a:r>
              <a:rPr kumimoji="0" lang="zh-CN" altLang="en-US"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月底，高新中心共受理了</a:t>
            </a:r>
            <a:r>
              <a:rPr kumimoji="0" lang="en-US" altLang="zh-CN"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2017-2019</a:t>
            </a:r>
            <a:r>
              <a:rPr kumimoji="0" lang="zh-CN" altLang="en-US"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年度验收材料</a:t>
            </a:r>
            <a:r>
              <a:rPr kumimoji="0" lang="en-US" altLang="zh-CN" sz="19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4917</a:t>
            </a:r>
            <a:r>
              <a:rPr kumimoji="0" lang="zh-CN" altLang="en-US" sz="1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项</a:t>
            </a:r>
            <a:endParaRPr kumimoji="0" lang="en-US" altLang="zh-CN" sz="1900" b="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endParaRPr>
          </a:p>
          <a:p>
            <a:pPr marL="228600" marR="0" lvl="0" indent="-228600" algn="l" defTabSz="914400" rtl="0" eaLnBrk="0" fontAlgn="base" latinLnBrk="0" hangingPunct="0">
              <a:lnSpc>
                <a:spcPts val="3000"/>
              </a:lnSpc>
              <a:spcBef>
                <a:spcPts val="1000"/>
              </a:spcBef>
              <a:spcAft>
                <a:spcPct val="0"/>
              </a:spcAft>
              <a:buClrTx/>
              <a:buSzTx/>
              <a:buFont typeface="Arial" panose="020B0604020202020204" pitchFamily="34" charset="0"/>
              <a:buNone/>
              <a:defRPr/>
            </a:pPr>
            <a:endParaRPr kumimoji="0" lang="zh-CN" altLang="en-US" sz="2000" b="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endParaRPr>
          </a:p>
        </p:txBody>
      </p:sp>
      <p:graphicFrame>
        <p:nvGraphicFramePr>
          <p:cNvPr id="3" name="表格 2"/>
          <p:cNvGraphicFramePr/>
          <p:nvPr>
            <p:custDataLst>
              <p:tags r:id="rId1"/>
            </p:custDataLst>
          </p:nvPr>
        </p:nvGraphicFramePr>
        <p:xfrm>
          <a:off x="717391" y="2604135"/>
          <a:ext cx="7729855" cy="3071495"/>
        </p:xfrm>
        <a:graphic>
          <a:graphicData uri="http://schemas.openxmlformats.org/drawingml/2006/table">
            <a:tbl>
              <a:tblPr firstRow="1" bandRow="1">
                <a:tableStyleId>{5C22544A-7EE6-4342-B048-85BDC9FD1C3A}</a:tableStyleId>
              </a:tblPr>
              <a:tblGrid>
                <a:gridCol w="1137913"/>
                <a:gridCol w="821635"/>
                <a:gridCol w="948117"/>
                <a:gridCol w="1452880"/>
                <a:gridCol w="1454150"/>
                <a:gridCol w="1915160"/>
              </a:tblGrid>
              <a:tr h="659765">
                <a:tc>
                  <a:txBody>
                    <a:bodyPr/>
                    <a:lstStyle/>
                    <a:p>
                      <a:pPr indent="0" algn="ctr">
                        <a:buNone/>
                      </a:pPr>
                      <a:r>
                        <a:rPr lang="zh-CN" sz="1600" b="1" dirty="0">
                          <a:solidFill>
                            <a:schemeClr val="tx1"/>
                          </a:solidFill>
                          <a:latin typeface="Arial" panose="020B0604020202020204" pitchFamily="34" charset="0"/>
                          <a:ea typeface="黑体" panose="02010609060101010101" pitchFamily="49" charset="-122"/>
                        </a:rPr>
                        <a:t>下达年份</a:t>
                      </a:r>
                      <a:endParaRPr lang="zh-CN" altLang="en-US" sz="1600" b="1" dirty="0">
                        <a:solidFill>
                          <a:schemeClr val="tx1"/>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gridSpan="2">
                  <a:txBody>
                    <a:bodyPr/>
                    <a:lstStyle/>
                    <a:p>
                      <a:pPr indent="0" algn="ctr">
                        <a:buNone/>
                      </a:pPr>
                      <a:r>
                        <a:rPr lang="zh-CN" sz="1600" b="1">
                          <a:solidFill>
                            <a:schemeClr val="tx1"/>
                          </a:solidFill>
                          <a:latin typeface="Arial" panose="020B0604020202020204" pitchFamily="34" charset="0"/>
                          <a:ea typeface="黑体" panose="02010609060101010101" pitchFamily="49" charset="-122"/>
                        </a:rPr>
                        <a:t>项目总数</a:t>
                      </a:r>
                      <a:endParaRPr lang="zh-CN" altLang="en-US" sz="1600" b="1">
                        <a:solidFill>
                          <a:schemeClr val="tx1"/>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hMerge="1">
                  <a:txBody>
                    <a:bodyPr/>
                    <a:lstStyle/>
                    <a:p>
                      <a:endParaRPr lang="zh-CN"/>
                    </a:p>
                  </a:txBody>
                  <a:tcPr/>
                </a:tc>
                <a:tc>
                  <a:txBody>
                    <a:bodyPr/>
                    <a:lstStyle/>
                    <a:p>
                      <a:pPr indent="0" algn="ctr">
                        <a:buNone/>
                      </a:pPr>
                      <a:r>
                        <a:rPr lang="zh-CN" sz="1600" b="1">
                          <a:solidFill>
                            <a:schemeClr val="tx1"/>
                          </a:solidFill>
                          <a:latin typeface="Arial" panose="020B0604020202020204" pitchFamily="34" charset="0"/>
                          <a:ea typeface="黑体" panose="02010609060101010101" pitchFamily="49" charset="-122"/>
                        </a:rPr>
                        <a:t>提交材料</a:t>
                      </a:r>
                      <a:endParaRPr lang="zh-CN" altLang="en-US" sz="1600" b="1">
                        <a:solidFill>
                          <a:schemeClr val="tx1"/>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a:txBody>
                    <a:bodyPr/>
                    <a:lstStyle/>
                    <a:p>
                      <a:pPr indent="0" algn="ctr">
                        <a:buNone/>
                      </a:pPr>
                      <a:r>
                        <a:rPr lang="zh-CN" sz="1600" b="1" dirty="0">
                          <a:solidFill>
                            <a:schemeClr val="tx1"/>
                          </a:solidFill>
                          <a:latin typeface="Arial" panose="020B0604020202020204" pitchFamily="34" charset="0"/>
                          <a:ea typeface="黑体" panose="02010609060101010101" pitchFamily="49" charset="-122"/>
                        </a:rPr>
                        <a:t>申请</a:t>
                      </a:r>
                      <a:r>
                        <a:rPr lang="zh-CN" altLang="en-US" sz="1600" b="1" dirty="0">
                          <a:solidFill>
                            <a:schemeClr val="tx1"/>
                          </a:solidFill>
                          <a:latin typeface="Arial" panose="020B0604020202020204" pitchFamily="34" charset="0"/>
                          <a:ea typeface="黑体" panose="02010609060101010101" pitchFamily="49" charset="-122"/>
                        </a:rPr>
                        <a:t>终止</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c>
                  <a:txBody>
                    <a:bodyPr/>
                    <a:lstStyle/>
                    <a:p>
                      <a:pPr indent="0" algn="ctr">
                        <a:buNone/>
                      </a:pPr>
                      <a:r>
                        <a:rPr lang="zh-CN" sz="1600" b="1">
                          <a:solidFill>
                            <a:schemeClr val="tx1"/>
                          </a:solidFill>
                          <a:latin typeface="Arial" panose="020B0604020202020204" pitchFamily="34" charset="0"/>
                          <a:ea typeface="黑体" panose="02010609060101010101" pitchFamily="49" charset="-122"/>
                        </a:rPr>
                        <a:t>未提交材料</a:t>
                      </a:r>
                      <a:endParaRPr lang="zh-CN" altLang="en-US" sz="1600" b="1">
                        <a:solidFill>
                          <a:schemeClr val="tx1"/>
                        </a:solidFill>
                        <a:latin typeface="Arial" panose="020B0604020202020204" pitchFamily="34" charset="0"/>
                        <a:ea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00B0F0"/>
                    </a:solidFill>
                  </a:tcPr>
                </a:tc>
              </a:tr>
              <a:tr h="659765">
                <a:tc>
                  <a:txBody>
                    <a:bodyPr/>
                    <a:lstStyle/>
                    <a:p>
                      <a:pPr indent="0" algn="ctr">
                        <a:buNone/>
                      </a:pPr>
                      <a:r>
                        <a:rPr lang="zh-CN" sz="1600" b="0">
                          <a:solidFill>
                            <a:srgbClr val="000000"/>
                          </a:solidFill>
                          <a:latin typeface="Arial" panose="020B0604020202020204" pitchFamily="34" charset="0"/>
                          <a:ea typeface="仿宋_GB2312" panose="02010609030101010101" charset="-122"/>
                        </a:rPr>
                        <a:t>2017年</a:t>
                      </a:r>
                      <a:endParaRPr lang="zh-CN" altLang="en-US" sz="16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2">
                  <a:txBody>
                    <a:bodyPr/>
                    <a:lstStyle/>
                    <a:p>
                      <a:pPr indent="0" algn="ctr">
                        <a:buNone/>
                      </a:pPr>
                      <a:r>
                        <a:rPr lang="zh-CN" sz="1600" b="0">
                          <a:solidFill>
                            <a:srgbClr val="000000"/>
                          </a:solidFill>
                          <a:latin typeface="Arial" panose="020B0604020202020204" pitchFamily="34" charset="0"/>
                          <a:ea typeface="仿宋_GB2312" panose="02010609030101010101" charset="-122"/>
                        </a:rPr>
                        <a:t>2374项</a:t>
                      </a:r>
                      <a:endParaRPr lang="zh-CN" altLang="en-US" sz="16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2321</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38</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15</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59765">
                <a:tc>
                  <a:txBody>
                    <a:bodyPr/>
                    <a:lstStyle/>
                    <a:p>
                      <a:pPr indent="0" algn="ctr">
                        <a:buNone/>
                      </a:pPr>
                      <a:r>
                        <a:rPr lang="zh-CN" sz="1600" b="0">
                          <a:solidFill>
                            <a:srgbClr val="000000"/>
                          </a:solidFill>
                          <a:latin typeface="Arial" panose="020B0604020202020204" pitchFamily="34" charset="0"/>
                          <a:ea typeface="仿宋_GB2312" panose="02010609030101010101" charset="-122"/>
                        </a:rPr>
                        <a:t>2018年</a:t>
                      </a:r>
                      <a:endParaRPr lang="zh-CN" altLang="en-US" sz="16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2">
                  <a:txBody>
                    <a:bodyPr/>
                    <a:lstStyle/>
                    <a:p>
                      <a:pPr indent="0" algn="ctr">
                        <a:buNone/>
                      </a:pPr>
                      <a:r>
                        <a:rPr lang="zh-CN" sz="1600" b="0" dirty="0">
                          <a:solidFill>
                            <a:srgbClr val="000000"/>
                          </a:solidFill>
                          <a:latin typeface="Arial" panose="020B0604020202020204" pitchFamily="34" charset="0"/>
                          <a:ea typeface="仿宋_GB2312" panose="02010609030101010101" charset="-122"/>
                        </a:rPr>
                        <a:t>1672项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1394</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10</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268</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46100">
                <a:tc rowSpan="2">
                  <a:txBody>
                    <a:bodyPr/>
                    <a:lstStyle/>
                    <a:p>
                      <a:pPr indent="0" algn="ctr">
                        <a:buNone/>
                      </a:pPr>
                      <a:r>
                        <a:rPr lang="zh-CN" sz="1600" b="0">
                          <a:solidFill>
                            <a:srgbClr val="000000"/>
                          </a:solidFill>
                          <a:latin typeface="Arial" panose="020B0604020202020204" pitchFamily="34" charset="0"/>
                          <a:ea typeface="仿宋_GB2312" panose="02010609030101010101" charset="-122"/>
                        </a:rPr>
                        <a:t>2019年</a:t>
                      </a:r>
                      <a:endParaRPr lang="zh-CN" altLang="en-US" sz="1600" b="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2481</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12700" cap="flat" cmpd="sng" algn="ctr">
                      <a:solidFill>
                        <a:schemeClr val="tx1"/>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600" b="0" dirty="0">
                          <a:solidFill>
                            <a:srgbClr val="000000"/>
                          </a:solidFill>
                          <a:latin typeface="Arial" panose="020B0604020202020204" pitchFamily="34" charset="0"/>
                          <a:ea typeface="仿宋_GB2312" panose="02010609030101010101" charset="-122"/>
                        </a:rPr>
                        <a:t>面上</a:t>
                      </a:r>
                      <a:endParaRPr lang="en-US" altLang="zh-CN" sz="1600" b="0" dirty="0">
                        <a:solidFill>
                          <a:srgbClr val="000000"/>
                        </a:solidFill>
                        <a:latin typeface="Arial" panose="020B0604020202020204" pitchFamily="34" charset="0"/>
                        <a:ea typeface="仿宋_GB2312" panose="02010609030101010101" charset="-122"/>
                      </a:endParaRPr>
                    </a:p>
                    <a:p>
                      <a:pPr indent="0" algn="ctr">
                        <a:buNone/>
                      </a:pPr>
                      <a:r>
                        <a:rPr lang="en-US" altLang="zh-CN" sz="1600" b="0" dirty="0">
                          <a:solidFill>
                            <a:srgbClr val="000000"/>
                          </a:solidFill>
                          <a:latin typeface="Arial" panose="020B0604020202020204" pitchFamily="34" charset="0"/>
                          <a:ea typeface="仿宋_GB2312" panose="02010609030101010101" charset="-122"/>
                        </a:rPr>
                        <a:t>1668</a:t>
                      </a:r>
                      <a:r>
                        <a:rPr lang="zh-CN" altLang="en-US" sz="1600" b="0" dirty="0">
                          <a:solidFill>
                            <a:srgbClr val="000000"/>
                          </a:solidFill>
                          <a:latin typeface="Arial" panose="020B0604020202020204" pitchFamily="34" charset="0"/>
                          <a:ea typeface="仿宋_GB2312" panose="02010609030101010101" charset="-122"/>
                        </a:rPr>
                        <a:t>项</a:t>
                      </a:r>
                    </a:p>
                  </a:txBody>
                  <a:tcPr marL="12700" marR="12700" marT="12700" anchor="ctr">
                    <a:lnL w="12700" cap="flat" cmpd="sng" algn="ctr">
                      <a:solidFill>
                        <a:schemeClr val="tx1"/>
                      </a:solidFill>
                      <a:prstDash val="solid"/>
                      <a:round/>
                      <a:headEnd type="none" w="med" len="med"/>
                      <a:tailEnd type="none" w="med" len="med"/>
                    </a:lnL>
                    <a:lnR w="6350" cap="flat" cmpd="sng">
                      <a:solidFill>
                        <a:srgbClr val="000000"/>
                      </a:solidFill>
                      <a:prstDash val="soli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707</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1</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960</a:t>
                      </a:r>
                      <a:r>
                        <a:rPr lang="zh-CN" sz="1600" b="0" dirty="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9883">
                <a:tc vMerge="1">
                  <a:txBody>
                    <a:bodyPr/>
                    <a:lstStyle/>
                    <a:p>
                      <a:endParaRPr lang="zh-CN"/>
                    </a:p>
                  </a:txBody>
                  <a:tcPr/>
                </a:tc>
                <a:tc vMerge="1">
                  <a:txBody>
                    <a:bodyPr/>
                    <a:lstStyle/>
                    <a:p>
                      <a:endParaRPr lang="zh-CN"/>
                    </a:p>
                  </a:txBody>
                  <a:tcPr marL="12700" marR="12700" marT="1270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600" b="0" dirty="0">
                          <a:solidFill>
                            <a:srgbClr val="000000"/>
                          </a:solidFill>
                          <a:latin typeface="Arial" panose="020B0604020202020204" pitchFamily="34" charset="0"/>
                          <a:ea typeface="仿宋_GB2312" panose="02010609030101010101" charset="-122"/>
                        </a:rPr>
                        <a:t>非面上</a:t>
                      </a:r>
                      <a:r>
                        <a:rPr lang="en-US" altLang="zh-CN" sz="1600" b="0" dirty="0">
                          <a:solidFill>
                            <a:srgbClr val="000000"/>
                          </a:solidFill>
                          <a:latin typeface="Arial" panose="020B0604020202020204" pitchFamily="34" charset="0"/>
                          <a:ea typeface="仿宋_GB2312" panose="02010609030101010101" charset="-122"/>
                        </a:rPr>
                        <a:t>813</a:t>
                      </a:r>
                      <a:r>
                        <a:rPr lang="zh-CN" altLang="en-US" sz="1600" b="0" dirty="0">
                          <a:solidFill>
                            <a:srgbClr val="000000"/>
                          </a:solidFill>
                          <a:latin typeface="Arial" panose="020B0604020202020204" pitchFamily="34" charset="0"/>
                          <a:ea typeface="仿宋_GB2312" panose="02010609030101010101" charset="-122"/>
                        </a:rPr>
                        <a:t>项</a:t>
                      </a:r>
                    </a:p>
                  </a:txBody>
                  <a:tcPr marL="12700" marR="12700" marT="1270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indent="0" algn="ctr">
                        <a:buNone/>
                      </a:pPr>
                      <a:r>
                        <a:rPr lang="en-US" altLang="zh-CN" sz="1600" b="0" dirty="0" smtClean="0">
                          <a:solidFill>
                            <a:srgbClr val="000000"/>
                          </a:solidFill>
                          <a:latin typeface="Arial" panose="020B0604020202020204" pitchFamily="34" charset="0"/>
                          <a:ea typeface="仿宋_GB2312" panose="02010609030101010101" charset="-122"/>
                        </a:rPr>
                        <a:t>494</a:t>
                      </a:r>
                      <a:r>
                        <a:rPr lang="zh-CN" altLang="en-US" sz="1600" b="0" dirty="0" smtClean="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a:solidFill>
                            <a:srgbClr val="000000"/>
                          </a:solidFill>
                          <a:latin typeface="Arial" panose="020B0604020202020204" pitchFamily="34" charset="0"/>
                          <a:ea typeface="仿宋_GB2312" panose="02010609030101010101" charset="-122"/>
                        </a:rPr>
                        <a:t>0</a:t>
                      </a:r>
                      <a:r>
                        <a:rPr lang="zh-CN" altLang="en-US" sz="1600" b="0" dirty="0">
                          <a:solidFill>
                            <a:srgbClr val="000000"/>
                          </a:solidFill>
                          <a:latin typeface="Arial" panose="020B0604020202020204" pitchFamily="34" charset="0"/>
                          <a:ea typeface="仿宋_GB2312" panose="02010609030101010101" charset="-122"/>
                        </a:rPr>
                        <a:t>项</a:t>
                      </a: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1600" b="0" dirty="0" smtClean="0">
                          <a:solidFill>
                            <a:srgbClr val="000000"/>
                          </a:solidFill>
                          <a:latin typeface="Arial" panose="020B0604020202020204" pitchFamily="34" charset="0"/>
                          <a:ea typeface="仿宋_GB2312" panose="02010609030101010101" charset="-122"/>
                        </a:rPr>
                        <a:t>319</a:t>
                      </a:r>
                      <a:r>
                        <a:rPr lang="zh-CN" altLang="en-US" sz="1600" b="0" dirty="0" smtClean="0">
                          <a:solidFill>
                            <a:srgbClr val="000000"/>
                          </a:solidFill>
                          <a:latin typeface="Arial" panose="020B0604020202020204" pitchFamily="34" charset="0"/>
                          <a:ea typeface="仿宋_GB2312" panose="02010609030101010101" charset="-122"/>
                        </a:rPr>
                        <a:t>项</a:t>
                      </a:r>
                      <a:endParaRPr lang="zh-CN" altLang="en-US" sz="1600" b="0" dirty="0">
                        <a:solidFill>
                          <a:srgbClr val="000000"/>
                        </a:solidFill>
                        <a:latin typeface="Arial" panose="020B0604020202020204" pitchFamily="34" charset="0"/>
                        <a:ea typeface="仿宋_GB2312" panose="02010609030101010101" charset="-122"/>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126" name="标题 1"/>
          <p:cNvSpPr txBox="1"/>
          <p:nvPr/>
        </p:nvSpPr>
        <p:spPr bwMode="auto">
          <a:xfrm>
            <a:off x="910590" y="499745"/>
            <a:ext cx="7098030" cy="582295"/>
          </a:xfrm>
          <a:prstGeom prst="rect">
            <a:avLst/>
          </a:prstGeom>
          <a:noFill/>
          <a:ln w="9525">
            <a:noFill/>
            <a:miter lim="800000"/>
          </a:ln>
        </p:spPr>
        <p:txBody>
          <a:bodyPr anchor="ctr"/>
          <a:lstStyle/>
          <a:p>
            <a:pPr marL="0" marR="0" lvl="0" indent="0" algn="l" defTabSz="914400" rtl="0" eaLnBrk="0" fontAlgn="base" latinLnBrk="0" hangingPunct="0">
              <a:lnSpc>
                <a:spcPct val="90000"/>
              </a:lnSpc>
              <a:spcBef>
                <a:spcPct val="0"/>
              </a:spcBef>
              <a:spcAft>
                <a:spcPct val="0"/>
              </a:spcAft>
              <a:buClrTx/>
              <a:buSzTx/>
              <a:buFontTx/>
              <a:buNone/>
              <a:defRPr/>
            </a:pPr>
            <a:r>
              <a:rPr kumimoji="0" lang="zh-CN" altLang="en-US" sz="2800" b="1" i="0" u="none" strike="noStrike" kern="1200" cap="none" spc="0" normalizeH="0" baseline="0" noProof="0" dirty="0">
                <a:ln>
                  <a:noFill/>
                </a:ln>
                <a:solidFill>
                  <a:prstClr val="black"/>
                </a:solidFill>
                <a:effectLst/>
                <a:uLnTx/>
                <a:uFillTx/>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一、湖北省科技计划项目验收工作总体情况</a:t>
            </a:r>
            <a:endParaRPr kumimoji="0" lang="zh-CN" altLang="en-US" sz="28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5"/>
          <p:cNvPicPr>
            <a:picLocks noChangeAspect="1" noChangeArrowheads="1"/>
          </p:cNvPicPr>
          <p:nvPr/>
        </p:nvPicPr>
        <p:blipFill>
          <a:blip r:embed="rId3">
            <a:clrChange>
              <a:clrFrom>
                <a:srgbClr val="FFFFFF"/>
              </a:clrFrom>
              <a:clrTo>
                <a:srgbClr val="FFFFFF">
                  <a:alpha val="0"/>
                </a:srgbClr>
              </a:clrTo>
            </a:clrChange>
          </a:blip>
          <a:srcRect l="1877"/>
          <a:stretch>
            <a:fillRect/>
          </a:stretch>
        </p:blipFill>
        <p:spPr bwMode="auto">
          <a:xfrm>
            <a:off x="71755" y="36195"/>
            <a:ext cx="928370" cy="678180"/>
          </a:xfrm>
          <a:prstGeom prst="rect">
            <a:avLst/>
          </a:prstGeom>
          <a:noFill/>
          <a:ln w="9525">
            <a:noFill/>
            <a:miter lim="800000"/>
            <a:headEnd/>
            <a:tailEnd/>
          </a:ln>
        </p:spPr>
      </p:pic>
      <p:grpSp>
        <p:nvGrpSpPr>
          <p:cNvPr id="8195" name="组合 7"/>
          <p:cNvGrpSpPr/>
          <p:nvPr/>
        </p:nvGrpSpPr>
        <p:grpSpPr bwMode="auto">
          <a:xfrm>
            <a:off x="-52388" y="6553200"/>
            <a:ext cx="9204326" cy="317500"/>
            <a:chOff x="0" y="0"/>
            <a:chExt cx="5104" cy="200"/>
          </a:xfrm>
        </p:grpSpPr>
        <p:pic>
          <p:nvPicPr>
            <p:cNvPr id="8202"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3"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8196" name="组合 10"/>
          <p:cNvGrpSpPr/>
          <p:nvPr/>
        </p:nvGrpSpPr>
        <p:grpSpPr bwMode="auto">
          <a:xfrm rot="10800000">
            <a:off x="-17463" y="635318"/>
            <a:ext cx="9144001" cy="74612"/>
            <a:chOff x="0" y="0"/>
            <a:chExt cx="5104" cy="200"/>
          </a:xfrm>
        </p:grpSpPr>
        <p:pic>
          <p:nvPicPr>
            <p:cNvPr id="8200" name="单圆角矩形 8"/>
            <p:cNvPicPr>
              <a:picLocks noChangeAspect="1" noChangeArrowheads="1"/>
            </p:cNvPicPr>
            <p:nvPr/>
          </p:nvPicPr>
          <p:blipFill>
            <a:blip r:embed="rId4"/>
            <a:srcRect/>
            <a:stretch>
              <a:fillRect/>
            </a:stretch>
          </p:blipFill>
          <p:spPr bwMode="auto">
            <a:xfrm>
              <a:off x="0" y="0"/>
              <a:ext cx="5104" cy="200"/>
            </a:xfrm>
            <a:prstGeom prst="rect">
              <a:avLst/>
            </a:prstGeom>
            <a:noFill/>
            <a:ln w="9525">
              <a:noFill/>
              <a:miter lim="800000"/>
              <a:headEnd/>
              <a:tailEnd/>
            </a:ln>
          </p:spPr>
        </p:pic>
        <p:sp>
          <p:nvSpPr>
            <p:cNvPr id="8201"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8198" name="Rectangle 3"/>
          <p:cNvSpPr txBox="1"/>
          <p:nvPr/>
        </p:nvSpPr>
        <p:spPr bwMode="auto">
          <a:xfrm>
            <a:off x="279699" y="610365"/>
            <a:ext cx="8735209" cy="459105"/>
          </a:xfrm>
          <a:prstGeom prst="rect">
            <a:avLst/>
          </a:prstGeom>
          <a:noFill/>
          <a:ln w="9525">
            <a:noFill/>
            <a:miter lim="800000"/>
          </a:ln>
        </p:spPr>
        <p:txBody>
          <a:bodyPr/>
          <a:lstStyle/>
          <a:p>
            <a:pPr marL="228600" indent="-228600" algn="ctr">
              <a:lnSpc>
                <a:spcPts val="3000"/>
              </a:lnSpc>
              <a:spcBef>
                <a:spcPts val="1000"/>
              </a:spcBef>
              <a:buFont typeface="Arial" panose="020B0604020202020204" pitchFamily="34" charset="0"/>
              <a:buNone/>
            </a:pPr>
            <a:r>
              <a:rPr lang="en-US" altLang="zh-CN"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2017-2019</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年度各市州已完成验收汇总</a:t>
            </a:r>
            <a:r>
              <a:rPr lang="zh-CN" altLang="en-US"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表（按照</a:t>
            </a:r>
            <a:r>
              <a:rPr lang="en-US" altLang="zh-CN"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2017-2019</a:t>
            </a:r>
            <a:r>
              <a:rPr lang="zh-CN" altLang="en-US"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年验收清单统计）</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126" name="标题 1"/>
          <p:cNvSpPr txBox="1"/>
          <p:nvPr/>
        </p:nvSpPr>
        <p:spPr bwMode="auto">
          <a:xfrm>
            <a:off x="922020" y="179705"/>
            <a:ext cx="7098030" cy="582295"/>
          </a:xfrm>
          <a:prstGeom prst="rect">
            <a:avLst/>
          </a:prstGeom>
          <a:noFill/>
          <a:ln w="9525">
            <a:noFill/>
            <a:miter lim="800000"/>
          </a:ln>
        </p:spPr>
        <p:txBody>
          <a:bodyPr anchor="ctr"/>
          <a:lstStyle/>
          <a:p>
            <a:pPr>
              <a:lnSpc>
                <a:spcPct val="90000"/>
              </a:lnSpc>
            </a:pP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一、湖北省科技计划项目验收工作总体情况</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graphicFrame>
        <p:nvGraphicFramePr>
          <p:cNvPr id="2" name="表格 1"/>
          <p:cNvGraphicFramePr/>
          <p:nvPr>
            <p:custDataLst>
              <p:tags r:id="rId1"/>
            </p:custDataLst>
          </p:nvPr>
        </p:nvGraphicFramePr>
        <p:xfrm>
          <a:off x="1172585" y="1069342"/>
          <a:ext cx="6938680" cy="5445459"/>
        </p:xfrm>
        <a:graphic>
          <a:graphicData uri="http://schemas.openxmlformats.org/drawingml/2006/table">
            <a:tbl>
              <a:tblPr firstRow="1" bandRow="1">
                <a:tableStyleId>{5C22544A-7EE6-4342-B048-85BDC9FD1C3A}</a:tableStyleId>
              </a:tblPr>
              <a:tblGrid>
                <a:gridCol w="693868"/>
                <a:gridCol w="693868"/>
                <a:gridCol w="693868"/>
                <a:gridCol w="693868"/>
                <a:gridCol w="693868"/>
                <a:gridCol w="693868"/>
                <a:gridCol w="693868"/>
                <a:gridCol w="693868"/>
                <a:gridCol w="693868"/>
                <a:gridCol w="693868"/>
              </a:tblGrid>
              <a:tr h="205783">
                <a:tc rowSpan="2">
                  <a:txBody>
                    <a:bodyPr/>
                    <a:lstStyle/>
                    <a:p>
                      <a:pPr indent="0">
                        <a:buNone/>
                      </a:pPr>
                      <a:r>
                        <a:rPr lang="zh-CN" sz="1000" b="1" dirty="0">
                          <a:solidFill>
                            <a:srgbClr val="000000"/>
                          </a:solidFill>
                          <a:latin typeface="Arial" panose="020B0604020202020204" pitchFamily="34" charset="0"/>
                          <a:ea typeface="Arial" panose="020B0604020202020204" charset="-122"/>
                        </a:rPr>
                        <a:t>地市州</a:t>
                      </a:r>
                      <a:endParaRPr lang="zh-CN" altLang="en-US" sz="1000" b="1" dirty="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zh-CN" sz="1000" b="1">
                          <a:solidFill>
                            <a:srgbClr val="000000"/>
                          </a:solidFill>
                          <a:latin typeface="Arial" panose="020B0604020202020204" pitchFamily="34" charset="0"/>
                          <a:ea typeface="Arial" panose="020B0604020202020204" charset="-122"/>
                        </a:rPr>
                        <a:t>2017年</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xBody>
                    <a:bodyPr/>
                    <a:lstStyle/>
                    <a:p>
                      <a:endParaRPr lang="zh-CN"/>
                    </a:p>
                  </a:txBody>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lstStyle/>
                    <a:p>
                      <a:pPr indent="0" algn="ctr">
                        <a:buNone/>
                      </a:pPr>
                      <a:r>
                        <a:rPr lang="zh-CN" sz="1000" b="1">
                          <a:solidFill>
                            <a:srgbClr val="000000"/>
                          </a:solidFill>
                          <a:latin typeface="Arial" panose="020B0604020202020204" pitchFamily="34" charset="0"/>
                          <a:ea typeface="Arial" panose="020B0604020202020204" charset="-122"/>
                        </a:rPr>
                        <a:t>2018年</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xBody>
                    <a:bodyPr/>
                    <a:lstStyle/>
                    <a:p>
                      <a:endParaRPr lang="zh-CN"/>
                    </a:p>
                  </a:txBody>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lstStyle/>
                    <a:p>
                      <a:pPr indent="0" algn="ctr">
                        <a:buNone/>
                      </a:pPr>
                      <a:r>
                        <a:rPr lang="zh-CN" sz="1000" b="1">
                          <a:solidFill>
                            <a:srgbClr val="000000"/>
                          </a:solidFill>
                          <a:latin typeface="Arial" panose="020B0604020202020204" pitchFamily="34" charset="0"/>
                          <a:ea typeface="Arial" panose="020B0604020202020204" charset="-122"/>
                        </a:rPr>
                        <a:t>2019年</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xBody>
                    <a:bodyPr/>
                    <a:lstStyle/>
                    <a:p>
                      <a:endParaRPr lang="zh-CN"/>
                    </a:p>
                  </a:txBody>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503301">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indent="0">
                        <a:buNone/>
                      </a:pPr>
                      <a:r>
                        <a:rPr lang="zh-CN" sz="1000" b="1">
                          <a:solidFill>
                            <a:srgbClr val="000000"/>
                          </a:solidFill>
                          <a:latin typeface="Arial" panose="020B0604020202020204" pitchFamily="34" charset="0"/>
                          <a:ea typeface="Arial" panose="020B0604020202020204" charset="-122"/>
                        </a:rPr>
                        <a:t>下达总数</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已提交</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已验收</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下达总数</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已提交</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已验收</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宋体" panose="02010600030101010101" pitchFamily="2" charset="-122"/>
                        </a:rPr>
                        <a:t>非自科基金面上类下达总数</a:t>
                      </a:r>
                      <a:endParaRPr lang="zh-CN" altLang="en-US" sz="1000" b="1">
                        <a:solidFill>
                          <a:srgbClr val="000000"/>
                        </a:solidFill>
                        <a:latin typeface="Arial" panose="020B0604020202020204" pitchFamily="34" charset="0"/>
                        <a:ea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已提交</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zh-CN" sz="1000" b="1">
                          <a:solidFill>
                            <a:srgbClr val="000000"/>
                          </a:solidFill>
                          <a:latin typeface="Arial" panose="020B0604020202020204" pitchFamily="34" charset="0"/>
                          <a:ea typeface="Arial" panose="020B0604020202020204" charset="-122"/>
                        </a:rPr>
                        <a:t>已验收</a:t>
                      </a:r>
                      <a:endParaRPr lang="zh-CN" altLang="en-US" sz="1000" b="1">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4542">
                <a:tc>
                  <a:txBody>
                    <a:bodyPr/>
                    <a:lstStyle/>
                    <a:p>
                      <a:pPr indent="0">
                        <a:buNone/>
                      </a:pPr>
                      <a:r>
                        <a:rPr lang="zh-CN" sz="1000" b="0">
                          <a:solidFill>
                            <a:srgbClr val="000000"/>
                          </a:solidFill>
                          <a:latin typeface="Arial" panose="020B0604020202020204" pitchFamily="34" charset="0"/>
                          <a:ea typeface="Arial" panose="020B0604020202020204" charset="-122"/>
                        </a:rPr>
                        <a:t>武汉市(含东湖)</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184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174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146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52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襄阳市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93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88</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52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37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宜昌市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133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132</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131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50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38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32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黄石市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63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63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22</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十堰市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125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121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121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47</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13</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4</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荆州市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57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56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55</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18</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4</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2</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荆门市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38</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18</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1</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鄂州市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18</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10</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9</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孝感市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25</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黄冈市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37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34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26</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4</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咸宁市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5</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5</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1</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随州市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15</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恩施州</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12</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等线" pitchFamily="2" charset="-122"/>
                        </a:rPr>
                        <a:t>3</a:t>
                      </a:r>
                      <a:endParaRPr lang="en-US" altLang="en-US" sz="1200" b="0" dirty="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等线" pitchFamily="2" charset="-122"/>
                        </a:rPr>
                        <a:t>1</a:t>
                      </a: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仙桃市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等线" pitchFamily="2" charset="-122"/>
                        </a:rPr>
                        <a:t>1</a:t>
                      </a:r>
                      <a:endParaRPr lang="en-US" altLang="en-US" sz="1200" b="0" dirty="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等线" pitchFamily="2" charset="-122"/>
                        </a:rPr>
                        <a:t>1</a:t>
                      </a:r>
                      <a:endParaRPr lang="en-US" altLang="en-US" sz="1200" b="0" dirty="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天门市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endParaRPr lang="en-US" altLang="en-US" sz="1200" b="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endParaRPr lang="en-US" altLang="en-US" sz="1200" b="0" dirty="0">
                        <a:solidFill>
                          <a:srgbClr val="000000"/>
                        </a:solidFill>
                        <a:latin typeface="等线" pitchFamily="2" charset="-122"/>
                      </a:endParaRPr>
                    </a:p>
                  </a:txBody>
                  <a:tcPr marL="12700" marR="12700" marT="1270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潜江市</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6</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18001">
                <a:tc>
                  <a:txBody>
                    <a:bodyPr/>
                    <a:lstStyle/>
                    <a:p>
                      <a:pPr indent="0">
                        <a:buNone/>
                      </a:pPr>
                      <a:r>
                        <a:rPr lang="zh-CN" sz="1000" b="0">
                          <a:solidFill>
                            <a:srgbClr val="000000"/>
                          </a:solidFill>
                          <a:latin typeface="Arial" panose="020B0604020202020204" pitchFamily="34" charset="0"/>
                          <a:ea typeface="Arial" panose="020B0604020202020204" charset="-122"/>
                        </a:rPr>
                        <a:t>神农架林区</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0</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大专院校</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1095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1086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1068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946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853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832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527</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smtClean="0">
                          <a:solidFill>
                            <a:srgbClr val="000000"/>
                          </a:solidFill>
                          <a:latin typeface="宋体" panose="02010600030101010101" pitchFamily="2" charset="-122"/>
                        </a:rPr>
                        <a:t>316</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261</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科研院所</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176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169</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163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175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126</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115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44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smtClean="0">
                          <a:solidFill>
                            <a:srgbClr val="000000"/>
                          </a:solidFill>
                          <a:latin typeface="宋体" panose="02010600030101010101" pitchFamily="2" charset="-122"/>
                        </a:rPr>
                        <a:t>24</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15</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3038">
                <a:tc>
                  <a:txBody>
                    <a:bodyPr/>
                    <a:lstStyle/>
                    <a:p>
                      <a:pPr indent="0">
                        <a:buNone/>
                      </a:pPr>
                      <a:r>
                        <a:rPr lang="zh-CN" sz="1000" b="0">
                          <a:solidFill>
                            <a:srgbClr val="000000"/>
                          </a:solidFill>
                          <a:latin typeface="Arial" panose="020B0604020202020204" pitchFamily="34" charset="0"/>
                          <a:ea typeface="Arial" panose="020B0604020202020204" charset="-122"/>
                        </a:rPr>
                        <a:t>省直及其他</a:t>
                      </a:r>
                      <a:endParaRPr lang="zh-CN" altLang="en-US" sz="1000" b="0">
                        <a:solidFill>
                          <a:srgbClr val="000000"/>
                        </a:solidFill>
                        <a:latin typeface="Arial" panose="020B0604020202020204" pitchFamily="34" charset="0"/>
                        <a:ea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47</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40</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71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65</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dirty="0">
                          <a:solidFill>
                            <a:srgbClr val="000000"/>
                          </a:solidFill>
                          <a:latin typeface="宋体" panose="02010600030101010101" pitchFamily="2" charset="-122"/>
                        </a:rPr>
                        <a:t>67</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altLang="en-US" sz="1200" b="0" dirty="0">
                          <a:solidFill>
                            <a:srgbClr val="000000"/>
                          </a:solidFill>
                          <a:latin typeface="宋体" panose="02010600030101010101" pitchFamily="2" charset="-122"/>
                        </a:rPr>
                        <a:t>57</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altLang="en-US" sz="1200" b="0" dirty="0">
                          <a:solidFill>
                            <a:srgbClr val="000000"/>
                          </a:solidFill>
                          <a:latin typeface="宋体" panose="02010600030101010101" pitchFamily="2" charset="-122"/>
                        </a:rPr>
                        <a:t>46</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5783">
                <a:tc>
                  <a:txBody>
                    <a:bodyPr/>
                    <a:lstStyle/>
                    <a:p>
                      <a:pPr indent="0">
                        <a:buNone/>
                      </a:pPr>
                      <a:r>
                        <a:rPr lang="zh-CN" sz="1000" b="0">
                          <a:solidFill>
                            <a:srgbClr val="000000"/>
                          </a:solidFill>
                          <a:latin typeface="Arial" panose="020B0604020202020204" pitchFamily="34" charset="0"/>
                          <a:ea typeface="Arial" panose="020B0604020202020204" charset="-122"/>
                        </a:rPr>
                        <a:t>总</a:t>
                      </a:r>
                      <a:r>
                        <a:rPr lang="en-US" sz="1000" b="0">
                          <a:solidFill>
                            <a:srgbClr val="000000"/>
                          </a:solidFill>
                          <a:latin typeface="Arial" panose="020B0604020202020204" charset="-122"/>
                        </a:rPr>
                        <a:t>计</a:t>
                      </a:r>
                      <a:endParaRPr lang="en-US" altLang="en-US" sz="1000" b="0">
                        <a:solidFill>
                          <a:srgbClr val="000000"/>
                        </a:solidFill>
                        <a:latin typeface="Arial" panose="020B0604020202020204"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2374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2321</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2238</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1672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1394</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1302</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sz="1200" b="0">
                          <a:solidFill>
                            <a:srgbClr val="000000"/>
                          </a:solidFill>
                          <a:latin typeface="宋体" panose="02010600030101010101" pitchFamily="2" charset="-122"/>
                        </a:rPr>
                        <a:t>813</a:t>
                      </a:r>
                      <a:endParaRPr lang="en-US" altLang="en-US" sz="1200" b="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altLang="en-US" sz="1200" b="0" dirty="0" smtClean="0">
                          <a:solidFill>
                            <a:srgbClr val="000000"/>
                          </a:solidFill>
                          <a:latin typeface="宋体" panose="02010600030101010101" pitchFamily="2" charset="-122"/>
                        </a:rPr>
                        <a:t>493</a:t>
                      </a:r>
                      <a:endParaRPr lang="en-US" altLang="en-US" sz="1200" b="0" dirty="0">
                        <a:solidFill>
                          <a:srgbClr val="000000"/>
                        </a:solidFill>
                        <a:latin typeface="宋体" panose="02010600030101010101" pitchFamily="2" charset="-122"/>
                      </a:endParaRP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lnSpc>
                          <a:spcPts val="1000"/>
                        </a:lnSpc>
                        <a:buNone/>
                      </a:pPr>
                      <a:r>
                        <a:rPr lang="en-US" altLang="en-US" sz="1200" b="0" dirty="0">
                          <a:solidFill>
                            <a:srgbClr val="000000"/>
                          </a:solidFill>
                          <a:latin typeface="宋体" panose="02010600030101010101" pitchFamily="2" charset="-122"/>
                        </a:rPr>
                        <a:t>383</a:t>
                      </a:r>
                    </a:p>
                  </a:txBody>
                  <a:tcPr marL="12700" marR="12700" marT="1270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5"/>
          <p:cNvPicPr>
            <a:picLocks noChangeAspect="1" noChangeArrowheads="1"/>
          </p:cNvPicPr>
          <p:nvPr/>
        </p:nvPicPr>
        <p:blipFill>
          <a:blip r:embed="rId5">
            <a:clrChange>
              <a:clrFrom>
                <a:srgbClr val="FFFFFF"/>
              </a:clrFrom>
              <a:clrTo>
                <a:srgbClr val="FFFFFF">
                  <a:alpha val="0"/>
                </a:srgbClr>
              </a:clrTo>
            </a:clrChange>
          </a:blip>
          <a:srcRect l="1877"/>
          <a:stretch>
            <a:fillRect/>
          </a:stretch>
        </p:blipFill>
        <p:spPr bwMode="auto">
          <a:xfrm>
            <a:off x="71438" y="142875"/>
            <a:ext cx="928687" cy="857250"/>
          </a:xfrm>
          <a:prstGeom prst="rect">
            <a:avLst/>
          </a:prstGeom>
          <a:noFill/>
          <a:ln w="9525">
            <a:noFill/>
            <a:miter lim="800000"/>
            <a:headEnd/>
            <a:tailEnd/>
          </a:ln>
        </p:spPr>
      </p:pic>
      <p:grpSp>
        <p:nvGrpSpPr>
          <p:cNvPr id="8195" name="组合 7"/>
          <p:cNvGrpSpPr/>
          <p:nvPr/>
        </p:nvGrpSpPr>
        <p:grpSpPr bwMode="auto">
          <a:xfrm>
            <a:off x="-52388" y="6553200"/>
            <a:ext cx="9204326" cy="317500"/>
            <a:chOff x="0" y="0"/>
            <a:chExt cx="5104" cy="200"/>
          </a:xfrm>
        </p:grpSpPr>
        <p:pic>
          <p:nvPicPr>
            <p:cNvPr id="8202" name="单圆角矩形 8"/>
            <p:cNvPicPr>
              <a:picLocks noChangeAspect="1" noChangeArrowheads="1"/>
            </p:cNvPicPr>
            <p:nvPr/>
          </p:nvPicPr>
          <p:blipFill>
            <a:blip r:embed="rId6"/>
            <a:srcRect/>
            <a:stretch>
              <a:fillRect/>
            </a:stretch>
          </p:blipFill>
          <p:spPr bwMode="auto">
            <a:xfrm>
              <a:off x="0" y="0"/>
              <a:ext cx="5104" cy="200"/>
            </a:xfrm>
            <a:prstGeom prst="rect">
              <a:avLst/>
            </a:prstGeom>
            <a:noFill/>
            <a:ln w="9525">
              <a:noFill/>
              <a:miter lim="800000"/>
              <a:headEnd/>
              <a:tailEnd/>
            </a:ln>
          </p:spPr>
        </p:pic>
        <p:sp>
          <p:nvSpPr>
            <p:cNvPr id="8203"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grpSp>
        <p:nvGrpSpPr>
          <p:cNvPr id="8196" name="组合 10"/>
          <p:cNvGrpSpPr/>
          <p:nvPr/>
        </p:nvGrpSpPr>
        <p:grpSpPr bwMode="auto">
          <a:xfrm rot="10800000">
            <a:off x="-17463" y="1058228"/>
            <a:ext cx="9144001" cy="74612"/>
            <a:chOff x="0" y="0"/>
            <a:chExt cx="5104" cy="200"/>
          </a:xfrm>
        </p:grpSpPr>
        <p:pic>
          <p:nvPicPr>
            <p:cNvPr id="8200" name="单圆角矩形 8"/>
            <p:cNvPicPr>
              <a:picLocks noChangeAspect="1" noChangeArrowheads="1"/>
            </p:cNvPicPr>
            <p:nvPr/>
          </p:nvPicPr>
          <p:blipFill>
            <a:blip r:embed="rId6"/>
            <a:srcRect/>
            <a:stretch>
              <a:fillRect/>
            </a:stretch>
          </p:blipFill>
          <p:spPr bwMode="auto">
            <a:xfrm>
              <a:off x="0" y="0"/>
              <a:ext cx="5104" cy="200"/>
            </a:xfrm>
            <a:prstGeom prst="rect">
              <a:avLst/>
            </a:prstGeom>
            <a:noFill/>
            <a:ln w="9525">
              <a:noFill/>
              <a:miter lim="800000"/>
              <a:headEnd/>
              <a:tailEnd/>
            </a:ln>
          </p:spPr>
        </p:pic>
        <p:sp>
          <p:nvSpPr>
            <p:cNvPr id="8201"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8198" name="Rectangle 3"/>
          <p:cNvSpPr txBox="1"/>
          <p:nvPr/>
        </p:nvSpPr>
        <p:spPr bwMode="auto">
          <a:xfrm>
            <a:off x="12700" y="1328420"/>
            <a:ext cx="9095105" cy="477520"/>
          </a:xfrm>
          <a:prstGeom prst="rect">
            <a:avLst/>
          </a:prstGeom>
          <a:noFill/>
          <a:ln w="9525">
            <a:noFill/>
            <a:miter lim="800000"/>
          </a:ln>
        </p:spPr>
        <p:txBody>
          <a:bodyPr/>
          <a:lstStyle/>
          <a:p>
            <a:pPr marL="228600" indent="-228600">
              <a:lnSpc>
                <a:spcPts val="3000"/>
              </a:lnSpc>
              <a:spcBef>
                <a:spcPts val="1000"/>
              </a:spcBef>
            </a:pP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组织</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验收（按照</a:t>
            </a:r>
            <a:r>
              <a:rPr lang="en-US" altLang="zh-CN"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2017-2019</a:t>
            </a:r>
            <a:r>
              <a:rPr lang="zh-CN" altLang="en-US"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年验收清单统计）：</a:t>
            </a:r>
            <a:endParaRPr lang="en-US" altLang="zh-CN" sz="20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nSpc>
                <a:spcPts val="3000"/>
              </a:lnSpc>
              <a:spcBef>
                <a:spcPts val="1000"/>
              </a:spcBef>
              <a:buFont typeface="Arial" panose="020B0604020202020204" pitchFamily="34" charset="0"/>
              <a:buNone/>
            </a:pPr>
            <a:r>
              <a:rPr lang="zh-CN" altLang="en-US" sz="2000" dirty="0" smtClean="0">
                <a:latin typeface="楷体_GB2312" pitchFamily="49" charset="-122"/>
                <a:ea typeface="楷体_GB2312" pitchFamily="49" charset="-122"/>
              </a:rPr>
              <a:t>截止</a:t>
            </a:r>
            <a:r>
              <a:rPr lang="en-US" altLang="zh-CN" sz="2000" dirty="0">
                <a:latin typeface="楷体_GB2312" pitchFamily="49" charset="-122"/>
                <a:ea typeface="楷体_GB2312" pitchFamily="49" charset="-122"/>
              </a:rPr>
              <a:t>2020</a:t>
            </a:r>
            <a:r>
              <a:rPr lang="zh-CN" altLang="en-US" sz="2000" dirty="0">
                <a:latin typeface="楷体_GB2312" pitchFamily="49" charset="-122"/>
                <a:ea typeface="楷体_GB2312" pitchFamily="49" charset="-122"/>
              </a:rPr>
              <a:t>年</a:t>
            </a:r>
            <a:r>
              <a:rPr lang="en-US" altLang="zh-CN" sz="2000" dirty="0">
                <a:latin typeface="楷体_GB2312" pitchFamily="49" charset="-122"/>
                <a:ea typeface="楷体_GB2312" pitchFamily="49" charset="-122"/>
              </a:rPr>
              <a:t>11</a:t>
            </a:r>
            <a:r>
              <a:rPr lang="zh-CN" altLang="en-US" sz="2000" dirty="0">
                <a:latin typeface="楷体_GB2312" pitchFamily="49" charset="-122"/>
                <a:ea typeface="楷体_GB2312" pitchFamily="49" charset="-122"/>
              </a:rPr>
              <a:t>月底，中心已完成</a:t>
            </a:r>
            <a:r>
              <a:rPr lang="en-US" altLang="zh-CN" sz="2000" dirty="0">
                <a:latin typeface="楷体_GB2312" pitchFamily="49" charset="-122"/>
                <a:ea typeface="楷体_GB2312" pitchFamily="49" charset="-122"/>
              </a:rPr>
              <a:t>2017-2019</a:t>
            </a:r>
            <a:r>
              <a:rPr lang="zh-CN" altLang="en-US" sz="2000" dirty="0" smtClean="0">
                <a:latin typeface="楷体_GB2312" pitchFamily="49" charset="-122"/>
                <a:ea typeface="楷体_GB2312" pitchFamily="49" charset="-122"/>
              </a:rPr>
              <a:t>年验收清单项目</a:t>
            </a:r>
            <a:r>
              <a:rPr lang="zh-CN" altLang="en-US" sz="2000" dirty="0">
                <a:latin typeface="楷体_GB2312" pitchFamily="49" charset="-122"/>
                <a:ea typeface="楷体_GB2312" pitchFamily="49" charset="-122"/>
              </a:rPr>
              <a:t>验收</a:t>
            </a:r>
            <a:r>
              <a:rPr lang="en-US" altLang="zh-CN" sz="2000" dirty="0">
                <a:solidFill>
                  <a:srgbClr val="FF0000"/>
                </a:solidFill>
                <a:latin typeface="楷体_GB2312" pitchFamily="49" charset="-122"/>
                <a:ea typeface="楷体_GB2312" pitchFamily="49" charset="-122"/>
              </a:rPr>
              <a:t>3661</a:t>
            </a:r>
            <a:r>
              <a:rPr lang="zh-CN" altLang="en-US" sz="2000" dirty="0">
                <a:latin typeface="楷体_GB2312" pitchFamily="49" charset="-122"/>
                <a:ea typeface="楷体_GB2312" pitchFamily="49" charset="-122"/>
              </a:rPr>
              <a:t>项。</a:t>
            </a:r>
            <a:endParaRPr lang="en-US" altLang="zh-CN" sz="2000" dirty="0">
              <a:latin typeface="楷体_GB2312" pitchFamily="49" charset="-122"/>
              <a:ea typeface="楷体_GB2312" pitchFamily="49" charset="-122"/>
            </a:endParaRPr>
          </a:p>
        </p:txBody>
      </p:sp>
      <p:graphicFrame>
        <p:nvGraphicFramePr>
          <p:cNvPr id="3" name="表格 2"/>
          <p:cNvGraphicFramePr/>
          <p:nvPr>
            <p:custDataLst>
              <p:tags r:id="rId1"/>
            </p:custDataLst>
          </p:nvPr>
        </p:nvGraphicFramePr>
        <p:xfrm>
          <a:off x="2450464" y="2365252"/>
          <a:ext cx="4079427" cy="1826260"/>
        </p:xfrm>
        <a:graphic>
          <a:graphicData uri="http://schemas.openxmlformats.org/drawingml/2006/table">
            <a:tbl>
              <a:tblPr firstRow="1" bandRow="1">
                <a:tableStyleId>{5C22544A-7EE6-4342-B048-85BDC9FD1C3A}</a:tableStyleId>
              </a:tblPr>
              <a:tblGrid>
                <a:gridCol w="935151"/>
                <a:gridCol w="786069"/>
                <a:gridCol w="786069"/>
                <a:gridCol w="786069"/>
                <a:gridCol w="786069"/>
              </a:tblGrid>
              <a:tr h="302260">
                <a:tc gridSpan="5">
                  <a:txBody>
                    <a:bodyPr/>
                    <a:lstStyle/>
                    <a:p>
                      <a:pPr indent="0" algn="ctr">
                        <a:buNone/>
                      </a:pPr>
                      <a:r>
                        <a:rPr lang="zh-CN" sz="1600" b="0" dirty="0" smtClean="0">
                          <a:solidFill>
                            <a:srgbClr val="000000"/>
                          </a:solidFill>
                          <a:latin typeface="Arial" panose="020B0604020202020204" pitchFamily="34" charset="0"/>
                          <a:ea typeface="黑体" panose="02010609060101010101" pitchFamily="49" charset="-122"/>
                        </a:rPr>
                        <a:t>2017</a:t>
                      </a:r>
                      <a:r>
                        <a:rPr lang="zh-CN" altLang="en-US" sz="1600" b="0" dirty="0" smtClean="0">
                          <a:solidFill>
                            <a:srgbClr val="000000"/>
                          </a:solidFill>
                          <a:latin typeface="Arial" panose="020B0604020202020204" pitchFamily="34" charset="0"/>
                          <a:ea typeface="黑体" panose="02010609060101010101" pitchFamily="49" charset="-122"/>
                        </a:rPr>
                        <a:t>清单</a:t>
                      </a:r>
                      <a:r>
                        <a:rPr lang="zh-CN" sz="1600" b="0" dirty="0" smtClean="0">
                          <a:solidFill>
                            <a:srgbClr val="000000"/>
                          </a:solidFill>
                          <a:latin typeface="Arial" panose="020B0604020202020204" pitchFamily="34" charset="0"/>
                          <a:ea typeface="黑体" panose="02010609060101010101" pitchFamily="49" charset="-122"/>
                        </a:rPr>
                        <a:t>湖北省</a:t>
                      </a:r>
                      <a:r>
                        <a:rPr lang="zh-CN" sz="1600" b="0" dirty="0">
                          <a:solidFill>
                            <a:srgbClr val="000000"/>
                          </a:solidFill>
                          <a:latin typeface="Arial" panose="020B0604020202020204" pitchFamily="34" charset="0"/>
                          <a:ea typeface="黑体" panose="02010609060101010101" pitchFamily="49" charset="-122"/>
                        </a:rPr>
                        <a:t>科技计划项目验收总体情况</a:t>
                      </a:r>
                      <a:endParaRPr lang="en-US" altLang="en-US" sz="1600" b="0" dirty="0">
                        <a:solidFill>
                          <a:srgbClr val="000000"/>
                        </a:solidFill>
                        <a:latin typeface="黑体" panose="02010609060101010101" pitchFamily="49" charset="-122"/>
                      </a:endParaRPr>
                    </a:p>
                  </a:txBody>
                  <a:tcPr marL="12700" marR="12700" marT="12700" anchor="ctr">
                    <a:lnL>
                      <a:noFill/>
                    </a:lnL>
                    <a:lnR cap="flat">
                      <a:noFill/>
                    </a:lnR>
                    <a:lnT cap="flat">
                      <a:noFill/>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R cap="flat">
                      <a:noFill/>
                    </a:lnR>
                    <a:lnT cap="flat">
                      <a:noFill/>
                    </a:lnT>
                    <a:lnB w="6350" cap="flat" cmpd="sng">
                      <a:solidFill>
                        <a:srgbClr val="000000"/>
                      </a:solidFill>
                      <a:prstDash val="solid"/>
                      <a:headEnd type="none" w="med" len="med"/>
                      <a:tailEnd type="none" w="med" len="med"/>
                    </a:lnB>
                  </a:tcPr>
                </a:tc>
              </a:tr>
              <a:tr h="381000">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验收方式</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合  格</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复  议</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不合格</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合  计</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现场验收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89</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dirty="0">
                          <a:solidFill>
                            <a:srgbClr val="000000"/>
                          </a:solidFill>
                          <a:latin typeface="宋体" panose="02010600030101010101" pitchFamily="2" charset="-122"/>
                        </a:rPr>
                        <a:t>0</a:t>
                      </a:r>
                      <a:endParaRPr lang="en-US" altLang="en-US" sz="1400" b="0"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89</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结题验收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2107</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7</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35</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2149</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altLang="en-US" sz="1400" b="0">
                          <a:solidFill>
                            <a:srgbClr val="000000"/>
                          </a:solidFill>
                          <a:latin typeface="宋体" panose="02010600030101010101" pitchFamily="2" charset="-122"/>
                        </a:rPr>
                        <a:t>总</a:t>
                      </a:r>
                      <a:r>
                        <a:rPr lang="en-US" sz="1400" b="0">
                          <a:solidFill>
                            <a:srgbClr val="000000"/>
                          </a:solidFill>
                          <a:latin typeface="宋体" panose="02010600030101010101" pitchFamily="2" charset="-122"/>
                        </a:rPr>
                        <a:t>  </a:t>
                      </a:r>
                      <a:r>
                        <a:rPr lang="zh-CN" sz="1400" b="0">
                          <a:solidFill>
                            <a:srgbClr val="000000"/>
                          </a:solidFill>
                          <a:latin typeface="Arial" panose="020B0604020202020204" pitchFamily="34" charset="0"/>
                          <a:ea typeface="宋体" panose="02010600030101010101" pitchFamily="2" charset="-122"/>
                        </a:rPr>
                        <a:t>计</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400" b="0">
                          <a:solidFill>
                            <a:srgbClr val="000000"/>
                          </a:solidFill>
                          <a:latin typeface="宋体" panose="02010600030101010101" pitchFamily="2" charset="-122"/>
                        </a:rPr>
                        <a:t>2196</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7</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35</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dirty="0">
                          <a:solidFill>
                            <a:srgbClr val="000000"/>
                          </a:solidFill>
                          <a:latin typeface="宋体" panose="02010600030101010101" pitchFamily="2" charset="-122"/>
                          <a:sym typeface="+mn-ea"/>
                        </a:rPr>
                        <a:t>2238</a:t>
                      </a:r>
                      <a:endParaRPr lang="en-US" altLang="en-US" sz="1400" b="0"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graphicFrame>
        <p:nvGraphicFramePr>
          <p:cNvPr id="6" name="表格 5"/>
          <p:cNvGraphicFramePr/>
          <p:nvPr>
            <p:custDataLst>
              <p:tags r:id="rId2"/>
            </p:custDataLst>
          </p:nvPr>
        </p:nvGraphicFramePr>
        <p:xfrm>
          <a:off x="408791" y="4542617"/>
          <a:ext cx="4089043" cy="1826260"/>
        </p:xfrm>
        <a:graphic>
          <a:graphicData uri="http://schemas.openxmlformats.org/drawingml/2006/table">
            <a:tbl>
              <a:tblPr firstRow="1" bandRow="1">
                <a:tableStyleId>{5C22544A-7EE6-4342-B048-85BDC9FD1C3A}</a:tableStyleId>
              </a:tblPr>
              <a:tblGrid>
                <a:gridCol w="937355"/>
                <a:gridCol w="787922"/>
                <a:gridCol w="787922"/>
                <a:gridCol w="787922"/>
                <a:gridCol w="787922"/>
              </a:tblGrid>
              <a:tr h="302260">
                <a:tc gridSpan="5">
                  <a:txBody>
                    <a:bodyPr/>
                    <a:lstStyle/>
                    <a:p>
                      <a:pPr indent="0" algn="ctr">
                        <a:buNone/>
                      </a:pPr>
                      <a:r>
                        <a:rPr lang="zh-CN" sz="1600" b="0" dirty="0" smtClean="0">
                          <a:solidFill>
                            <a:srgbClr val="000000"/>
                          </a:solidFill>
                          <a:latin typeface="Arial" panose="020B0604020202020204" pitchFamily="34" charset="0"/>
                          <a:ea typeface="黑体" panose="02010609060101010101" pitchFamily="49" charset="-122"/>
                        </a:rPr>
                        <a:t>2018</a:t>
                      </a:r>
                      <a:r>
                        <a:rPr lang="zh-CN" altLang="en-US" sz="1600" b="0" dirty="0" smtClean="0">
                          <a:solidFill>
                            <a:srgbClr val="000000"/>
                          </a:solidFill>
                          <a:latin typeface="Arial" panose="020B0604020202020204" pitchFamily="34" charset="0"/>
                          <a:ea typeface="黑体" panose="02010609060101010101" pitchFamily="49" charset="-122"/>
                        </a:rPr>
                        <a:t>清单</a:t>
                      </a:r>
                      <a:r>
                        <a:rPr lang="zh-CN" sz="1600" b="0" dirty="0" smtClean="0">
                          <a:solidFill>
                            <a:srgbClr val="000000"/>
                          </a:solidFill>
                          <a:latin typeface="Arial" panose="020B0604020202020204" pitchFamily="34" charset="0"/>
                          <a:ea typeface="黑体" panose="02010609060101010101" pitchFamily="49" charset="-122"/>
                        </a:rPr>
                        <a:t>湖北省</a:t>
                      </a:r>
                      <a:r>
                        <a:rPr lang="zh-CN" sz="1600" b="0" dirty="0">
                          <a:solidFill>
                            <a:srgbClr val="000000"/>
                          </a:solidFill>
                          <a:latin typeface="Arial" panose="020B0604020202020204" pitchFamily="34" charset="0"/>
                          <a:ea typeface="黑体" panose="02010609060101010101" pitchFamily="49" charset="-122"/>
                        </a:rPr>
                        <a:t>科技计划项目验收总体情况</a:t>
                      </a:r>
                      <a:endParaRPr lang="en-US" altLang="en-US" sz="1600" b="0" dirty="0">
                        <a:solidFill>
                          <a:srgbClr val="000000"/>
                        </a:solidFill>
                        <a:latin typeface="黑体" panose="02010609060101010101" pitchFamily="49" charset="-122"/>
                      </a:endParaRPr>
                    </a:p>
                  </a:txBody>
                  <a:tcPr marL="12700" marR="12700" marT="12700" anchor="ctr">
                    <a:lnL>
                      <a:noFill/>
                    </a:lnL>
                    <a:lnR cap="flat">
                      <a:noFill/>
                    </a:lnR>
                    <a:lnT cap="flat">
                      <a:noFill/>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R cap="flat">
                      <a:noFill/>
                    </a:lnR>
                    <a:lnT cap="flat">
                      <a:noFill/>
                    </a:lnT>
                    <a:lnB w="6350" cap="flat" cmpd="sng">
                      <a:solidFill>
                        <a:srgbClr val="000000"/>
                      </a:solidFill>
                      <a:prstDash val="solid"/>
                      <a:headEnd type="none" w="med" len="med"/>
                      <a:tailEnd type="none" w="med" len="med"/>
                    </a:lnB>
                  </a:tcPr>
                </a:tc>
              </a:tr>
              <a:tr h="381000">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验收方式</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合  格</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复  议</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不合格</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a:solidFill>
                            <a:srgbClr val="000000"/>
                          </a:solidFill>
                          <a:latin typeface="Arial" panose="020B0604020202020204" pitchFamily="34" charset="0"/>
                          <a:ea typeface="黑体" panose="02010609060101010101" pitchFamily="49" charset="-122"/>
                          <a:sym typeface="+mn-ea"/>
                        </a:rPr>
                        <a:t>合  计</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现场验收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183</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183</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结题验收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1104</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13</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1119</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altLang="en-US" sz="1400" b="0">
                          <a:solidFill>
                            <a:srgbClr val="000000"/>
                          </a:solidFill>
                          <a:latin typeface="宋体" panose="02010600030101010101" pitchFamily="2" charset="-122"/>
                        </a:rPr>
                        <a:t>总</a:t>
                      </a:r>
                      <a:r>
                        <a:rPr lang="en-US" sz="1400" b="0">
                          <a:solidFill>
                            <a:srgbClr val="000000"/>
                          </a:solidFill>
                          <a:latin typeface="宋体" panose="02010600030101010101" pitchFamily="2" charset="-122"/>
                        </a:rPr>
                        <a:t>  </a:t>
                      </a:r>
                      <a:r>
                        <a:rPr lang="zh-CN" sz="1400" b="0">
                          <a:solidFill>
                            <a:srgbClr val="000000"/>
                          </a:solidFill>
                          <a:latin typeface="Arial" panose="020B0604020202020204" pitchFamily="34" charset="0"/>
                          <a:ea typeface="宋体" panose="02010600030101010101" pitchFamily="2" charset="-122"/>
                        </a:rPr>
                        <a:t>计</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1287</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dirty="0">
                          <a:solidFill>
                            <a:srgbClr val="000000"/>
                          </a:solidFill>
                          <a:latin typeface="宋体" panose="02010600030101010101" pitchFamily="2" charset="-122"/>
                        </a:rPr>
                        <a:t>13</a:t>
                      </a:r>
                      <a:endParaRPr lang="en-US" altLang="en-US" sz="1400" b="0"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dirty="0">
                          <a:solidFill>
                            <a:srgbClr val="000000"/>
                          </a:solidFill>
                          <a:latin typeface="宋体" panose="02010600030101010101" pitchFamily="2" charset="-122"/>
                        </a:rPr>
                        <a:t>1302</a:t>
                      </a:r>
                      <a:endParaRPr lang="en-US" altLang="en-US" sz="1400" b="0"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graphicFrame>
        <p:nvGraphicFramePr>
          <p:cNvPr id="7" name="表格 6"/>
          <p:cNvGraphicFramePr/>
          <p:nvPr>
            <p:custDataLst>
              <p:tags r:id="rId3"/>
            </p:custDataLst>
          </p:nvPr>
        </p:nvGraphicFramePr>
        <p:xfrm>
          <a:off x="4807998" y="4532107"/>
          <a:ext cx="4056302" cy="1826260"/>
        </p:xfrm>
        <a:graphic>
          <a:graphicData uri="http://schemas.openxmlformats.org/drawingml/2006/table">
            <a:tbl>
              <a:tblPr firstRow="1" bandRow="1">
                <a:tableStyleId>{5C22544A-7EE6-4342-B048-85BDC9FD1C3A}</a:tableStyleId>
              </a:tblPr>
              <a:tblGrid>
                <a:gridCol w="929850"/>
                <a:gridCol w="781613"/>
                <a:gridCol w="781613"/>
                <a:gridCol w="781613"/>
                <a:gridCol w="781613"/>
              </a:tblGrid>
              <a:tr h="302260">
                <a:tc gridSpan="5">
                  <a:txBody>
                    <a:bodyPr/>
                    <a:lstStyle/>
                    <a:p>
                      <a:pPr indent="0" algn="ctr">
                        <a:buNone/>
                      </a:pPr>
                      <a:r>
                        <a:rPr lang="zh-CN" sz="1600" b="0" dirty="0" smtClean="0">
                          <a:solidFill>
                            <a:srgbClr val="000000"/>
                          </a:solidFill>
                          <a:latin typeface="Arial" panose="020B0604020202020204" pitchFamily="34" charset="0"/>
                          <a:ea typeface="黑体" panose="02010609060101010101" pitchFamily="49" charset="-122"/>
                        </a:rPr>
                        <a:t>2019</a:t>
                      </a:r>
                      <a:r>
                        <a:rPr lang="zh-CN" altLang="en-US" sz="1600" b="0" dirty="0" smtClean="0">
                          <a:solidFill>
                            <a:srgbClr val="000000"/>
                          </a:solidFill>
                          <a:latin typeface="Arial" panose="020B0604020202020204" pitchFamily="34" charset="0"/>
                          <a:ea typeface="黑体" panose="02010609060101010101" pitchFamily="49" charset="-122"/>
                        </a:rPr>
                        <a:t>清单</a:t>
                      </a:r>
                      <a:r>
                        <a:rPr lang="zh-CN" sz="1600" b="0" dirty="0" smtClean="0">
                          <a:solidFill>
                            <a:srgbClr val="000000"/>
                          </a:solidFill>
                          <a:latin typeface="Arial" panose="020B0604020202020204" pitchFamily="34" charset="0"/>
                          <a:ea typeface="黑体" panose="02010609060101010101" pitchFamily="49" charset="-122"/>
                        </a:rPr>
                        <a:t>湖北省</a:t>
                      </a:r>
                      <a:r>
                        <a:rPr lang="zh-CN" sz="1600" b="0" dirty="0">
                          <a:solidFill>
                            <a:srgbClr val="000000"/>
                          </a:solidFill>
                          <a:latin typeface="Arial" panose="020B0604020202020204" pitchFamily="34" charset="0"/>
                          <a:ea typeface="黑体" panose="02010609060101010101" pitchFamily="49" charset="-122"/>
                        </a:rPr>
                        <a:t>科技计划项目验收总体情况</a:t>
                      </a:r>
                      <a:endParaRPr lang="en-US" altLang="en-US" sz="1600" b="0" dirty="0">
                        <a:solidFill>
                          <a:srgbClr val="000000"/>
                        </a:solidFill>
                        <a:latin typeface="黑体" panose="02010609060101010101" pitchFamily="49" charset="-122"/>
                      </a:endParaRPr>
                    </a:p>
                  </a:txBody>
                  <a:tcPr marL="12700" marR="12700" marT="12700" anchor="ctr">
                    <a:lnL>
                      <a:noFill/>
                    </a:lnL>
                    <a:lnR cap="flat">
                      <a:noFill/>
                    </a:lnR>
                    <a:lnT cap="flat">
                      <a:noFill/>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T cap="flat">
                      <a:noFill/>
                    </a:lnT>
                    <a:lnB w="6350" cap="flat" cmpd="sng">
                      <a:solidFill>
                        <a:srgbClr val="000000"/>
                      </a:solidFill>
                      <a:prstDash val="solid"/>
                      <a:headEnd type="none" w="med" len="med"/>
                      <a:tailEnd type="none" w="med" len="med"/>
                    </a:lnB>
                  </a:tcPr>
                </a:tc>
                <a:tc hMerge="1">
                  <a:txBody>
                    <a:bodyPr/>
                    <a:lstStyle/>
                    <a:p>
                      <a:endParaRPr lang="zh-CN"/>
                    </a:p>
                  </a:txBody>
                  <a:tcPr>
                    <a:lnR cap="flat">
                      <a:noFill/>
                    </a:lnR>
                    <a:lnT cap="flat">
                      <a:noFill/>
                    </a:lnT>
                    <a:lnB w="6350" cap="flat" cmpd="sng">
                      <a:solidFill>
                        <a:srgbClr val="000000"/>
                      </a:solidFill>
                      <a:prstDash val="solid"/>
                      <a:headEnd type="none" w="med" len="med"/>
                      <a:tailEnd type="none" w="med" len="med"/>
                    </a:lnB>
                  </a:tcPr>
                </a:tc>
              </a:tr>
              <a:tr h="381000">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验收方式</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dirty="0">
                          <a:solidFill>
                            <a:srgbClr val="000000"/>
                          </a:solidFill>
                          <a:latin typeface="Arial" panose="020B0604020202020204" pitchFamily="34" charset="0"/>
                          <a:ea typeface="黑体" panose="02010609060101010101" pitchFamily="49" charset="-122"/>
                        </a:rPr>
                        <a:t>合  格</a:t>
                      </a:r>
                      <a:endParaRPr lang="en-US" altLang="en-US" sz="1400" b="0" dirty="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复  议</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b="0">
                          <a:solidFill>
                            <a:srgbClr val="000000"/>
                          </a:solidFill>
                          <a:latin typeface="Arial" panose="020B0604020202020204" pitchFamily="34" charset="0"/>
                          <a:ea typeface="黑体" panose="02010609060101010101" pitchFamily="49" charset="-122"/>
                        </a:rPr>
                        <a:t>不合格</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1400">
                          <a:solidFill>
                            <a:srgbClr val="000000"/>
                          </a:solidFill>
                          <a:latin typeface="Arial" panose="020B0604020202020204" pitchFamily="34" charset="0"/>
                          <a:ea typeface="黑体" panose="02010609060101010101" pitchFamily="49" charset="-122"/>
                          <a:sym typeface="+mn-ea"/>
                        </a:rPr>
                        <a:t>合  计</a:t>
                      </a:r>
                      <a:endParaRPr lang="en-US" altLang="en-US" sz="1400" b="0">
                        <a:solidFill>
                          <a:srgbClr val="000000"/>
                        </a:solidFill>
                        <a:latin typeface="黑体" panose="02010609060101010101" pitchFamily="49"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现场验收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103</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103</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sz="1400" b="0">
                          <a:solidFill>
                            <a:srgbClr val="000000"/>
                          </a:solidFill>
                          <a:latin typeface="Arial" panose="020B0604020202020204" pitchFamily="34" charset="0"/>
                          <a:ea typeface="宋体" panose="02010600030101010101" pitchFamily="2" charset="-122"/>
                        </a:rPr>
                        <a:t>结题验收</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278</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280</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1000">
                <a:tc>
                  <a:txBody>
                    <a:bodyPr/>
                    <a:lstStyle/>
                    <a:p>
                      <a:pPr indent="0" algn="ctr">
                        <a:buNone/>
                      </a:pPr>
                      <a:r>
                        <a:rPr lang="zh-CN" altLang="en-US" sz="1400" b="0">
                          <a:solidFill>
                            <a:srgbClr val="000000"/>
                          </a:solidFill>
                          <a:latin typeface="宋体" panose="02010600030101010101" pitchFamily="2" charset="-122"/>
                        </a:rPr>
                        <a:t>总</a:t>
                      </a:r>
                      <a:r>
                        <a:rPr lang="en-US" sz="1400" b="0">
                          <a:solidFill>
                            <a:srgbClr val="000000"/>
                          </a:solidFill>
                          <a:latin typeface="宋体" panose="02010600030101010101" pitchFamily="2" charset="-122"/>
                        </a:rPr>
                        <a:t>  </a:t>
                      </a:r>
                      <a:r>
                        <a:rPr lang="zh-CN" sz="1400" b="0">
                          <a:solidFill>
                            <a:srgbClr val="000000"/>
                          </a:solidFill>
                          <a:latin typeface="Arial" panose="020B0604020202020204" pitchFamily="34" charset="0"/>
                          <a:ea typeface="宋体" panose="02010600030101010101" pitchFamily="2" charset="-122"/>
                        </a:rPr>
                        <a:t>计</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400" b="0">
                          <a:solidFill>
                            <a:srgbClr val="000000"/>
                          </a:solidFill>
                          <a:latin typeface="宋体" panose="02010600030101010101" pitchFamily="2" charset="-122"/>
                        </a:rPr>
                        <a:t>381</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dirty="0">
                          <a:solidFill>
                            <a:srgbClr val="000000"/>
                          </a:solidFill>
                          <a:latin typeface="宋体" panose="02010600030101010101" pitchFamily="2" charset="-122"/>
                        </a:rPr>
                        <a:t>1</a:t>
                      </a:r>
                      <a:endParaRPr lang="en-US" altLang="en-US" sz="1400" b="0"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000000"/>
                          </a:solidFill>
                          <a:latin typeface="宋体" panose="02010600030101010101" pitchFamily="2" charset="-122"/>
                        </a:rPr>
                        <a:t>1</a:t>
                      </a:r>
                      <a:endParaRPr lang="en-US" altLang="en-US" sz="14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1400" b="0" dirty="0">
                          <a:solidFill>
                            <a:srgbClr val="000000"/>
                          </a:solidFill>
                          <a:latin typeface="宋体" panose="02010600030101010101" pitchFamily="2" charset="-122"/>
                        </a:rPr>
                        <a:t>383</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126" name="标题 1"/>
          <p:cNvSpPr txBox="1"/>
          <p:nvPr/>
        </p:nvSpPr>
        <p:spPr bwMode="auto">
          <a:xfrm>
            <a:off x="887095" y="546100"/>
            <a:ext cx="7098030" cy="582295"/>
          </a:xfrm>
          <a:prstGeom prst="rect">
            <a:avLst/>
          </a:prstGeom>
          <a:noFill/>
          <a:ln w="9525">
            <a:noFill/>
            <a:miter lim="800000"/>
          </a:ln>
        </p:spPr>
        <p:txBody>
          <a:bodyPr anchor="ctr"/>
          <a:lstStyle/>
          <a:p>
            <a:pPr>
              <a:lnSpc>
                <a:spcPct val="90000"/>
              </a:lnSpc>
            </a:pP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一、湖北省科技计划项目验收工作总体情况</a:t>
            </a: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8054976"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524695"/>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1.</a:t>
            </a:r>
            <a:r>
              <a:rPr lang="zh-CN" altLang="en-US" sz="2200" dirty="0">
                <a:latin typeface="黑体" panose="02010609060101010101" pitchFamily="49" charset="-122"/>
                <a:ea typeface="黑体" panose="02010609060101010101" pitchFamily="49" charset="-122"/>
              </a:rPr>
              <a:t>自科基金面上类项目（指导性、青年）由依托单位自行验收</a:t>
            </a:r>
          </a:p>
        </p:txBody>
      </p:sp>
      <p:sp>
        <p:nvSpPr>
          <p:cNvPr id="3" name="文本框 2"/>
          <p:cNvSpPr txBox="1"/>
          <p:nvPr/>
        </p:nvSpPr>
        <p:spPr>
          <a:xfrm>
            <a:off x="848091" y="1152325"/>
            <a:ext cx="8521820"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主要针对线上验收项目</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9"/>
          <p:cNvSpPr txBox="1"/>
          <p:nvPr/>
        </p:nvSpPr>
        <p:spPr>
          <a:xfrm>
            <a:off x="225896" y="3033643"/>
            <a:ext cx="1452282"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项目负责人账号登录计划项目管理平台</a:t>
            </a:r>
          </a:p>
        </p:txBody>
      </p:sp>
      <p:sp>
        <p:nvSpPr>
          <p:cNvPr id="11" name="右箭头 10"/>
          <p:cNvSpPr/>
          <p:nvPr/>
        </p:nvSpPr>
        <p:spPr>
          <a:xfrm>
            <a:off x="1656663" y="3399403"/>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969096" y="3313342"/>
            <a:ext cx="1151083"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依托单位审核推荐</a:t>
            </a:r>
          </a:p>
        </p:txBody>
      </p:sp>
      <p:sp>
        <p:nvSpPr>
          <p:cNvPr id="13" name="TextBox 12"/>
          <p:cNvSpPr txBox="1"/>
          <p:nvPr/>
        </p:nvSpPr>
        <p:spPr>
          <a:xfrm>
            <a:off x="1645905" y="2753946"/>
            <a:ext cx="1226371" cy="646331"/>
          </a:xfrm>
          <a:prstGeom prst="rect">
            <a:avLst/>
          </a:prstGeom>
          <a:noFill/>
        </p:spPr>
        <p:txBody>
          <a:bodyPr wrap="square" rtlCol="0">
            <a:spAutoFit/>
          </a:bodyPr>
          <a:lstStyle/>
          <a:p>
            <a:r>
              <a:rPr lang="zh-CN" altLang="en-US" b="1" dirty="0"/>
              <a:t>网上填报验收材料</a:t>
            </a:r>
          </a:p>
        </p:txBody>
      </p:sp>
      <p:sp>
        <p:nvSpPr>
          <p:cNvPr id="14" name="右箭头 13"/>
          <p:cNvSpPr/>
          <p:nvPr/>
        </p:nvSpPr>
        <p:spPr>
          <a:xfrm>
            <a:off x="4154230" y="3401195"/>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5282005" y="3420918"/>
            <a:ext cx="1140311"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高新中心</a:t>
            </a:r>
          </a:p>
        </p:txBody>
      </p:sp>
      <p:sp>
        <p:nvSpPr>
          <p:cNvPr id="16" name="右箭头 15"/>
          <p:cNvSpPr/>
          <p:nvPr/>
        </p:nvSpPr>
        <p:spPr>
          <a:xfrm>
            <a:off x="6488640" y="3390436"/>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7648669" y="3431675"/>
            <a:ext cx="1495331"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监督处公示</a:t>
            </a:r>
          </a:p>
        </p:txBody>
      </p:sp>
      <p:sp>
        <p:nvSpPr>
          <p:cNvPr id="18" name="TextBox 17"/>
          <p:cNvSpPr txBox="1"/>
          <p:nvPr/>
        </p:nvSpPr>
        <p:spPr>
          <a:xfrm>
            <a:off x="4098649" y="2753944"/>
            <a:ext cx="1172583" cy="646331"/>
          </a:xfrm>
          <a:prstGeom prst="rect">
            <a:avLst/>
          </a:prstGeom>
          <a:noFill/>
        </p:spPr>
        <p:txBody>
          <a:bodyPr wrap="square" rtlCol="0">
            <a:spAutoFit/>
          </a:bodyPr>
          <a:lstStyle/>
          <a:p>
            <a:r>
              <a:rPr lang="zh-CN" altLang="en-US" b="1" dirty="0"/>
              <a:t>下载纸质材料盖章</a:t>
            </a:r>
          </a:p>
        </p:txBody>
      </p:sp>
      <p:sp>
        <p:nvSpPr>
          <p:cNvPr id="19" name="TextBox 18"/>
          <p:cNvSpPr txBox="1"/>
          <p:nvPr/>
        </p:nvSpPr>
        <p:spPr>
          <a:xfrm>
            <a:off x="1678178" y="3948043"/>
            <a:ext cx="1161826" cy="646331"/>
          </a:xfrm>
          <a:prstGeom prst="rect">
            <a:avLst/>
          </a:prstGeom>
          <a:noFill/>
        </p:spPr>
        <p:txBody>
          <a:bodyPr wrap="square" rtlCol="0">
            <a:spAutoFit/>
          </a:bodyPr>
          <a:lstStyle/>
          <a:p>
            <a:r>
              <a:rPr lang="zh-CN" altLang="en-US" b="1" dirty="0"/>
              <a:t>请</a:t>
            </a:r>
            <a:r>
              <a:rPr lang="en-US" altLang="zh-CN" b="1" dirty="0"/>
              <a:t>3</a:t>
            </a:r>
            <a:r>
              <a:rPr lang="zh-CN" altLang="en-US" b="1" dirty="0"/>
              <a:t>位专家评审</a:t>
            </a:r>
          </a:p>
        </p:txBody>
      </p:sp>
      <p:sp>
        <p:nvSpPr>
          <p:cNvPr id="20" name="TextBox 19"/>
          <p:cNvSpPr txBox="1"/>
          <p:nvPr/>
        </p:nvSpPr>
        <p:spPr>
          <a:xfrm>
            <a:off x="4141680" y="3991074"/>
            <a:ext cx="1194098" cy="1200329"/>
          </a:xfrm>
          <a:prstGeom prst="rect">
            <a:avLst/>
          </a:prstGeom>
          <a:noFill/>
        </p:spPr>
        <p:txBody>
          <a:bodyPr wrap="square" rtlCol="0">
            <a:spAutoFit/>
          </a:bodyPr>
          <a:lstStyle/>
          <a:p>
            <a:r>
              <a:rPr lang="zh-CN" altLang="en-US" b="1" dirty="0"/>
              <a:t>依托单位出具报送函及汇总表</a:t>
            </a:r>
          </a:p>
        </p:txBody>
      </p:sp>
      <p:sp>
        <p:nvSpPr>
          <p:cNvPr id="21" name="TextBox 20"/>
          <p:cNvSpPr txBox="1"/>
          <p:nvPr/>
        </p:nvSpPr>
        <p:spPr>
          <a:xfrm>
            <a:off x="6529877" y="2796972"/>
            <a:ext cx="946673" cy="646331"/>
          </a:xfrm>
          <a:prstGeom prst="rect">
            <a:avLst/>
          </a:prstGeom>
          <a:noFill/>
        </p:spPr>
        <p:txBody>
          <a:bodyPr wrap="square" rtlCol="0">
            <a:spAutoFit/>
          </a:bodyPr>
          <a:lstStyle/>
          <a:p>
            <a:r>
              <a:rPr lang="zh-CN" altLang="en-US" b="1" dirty="0"/>
              <a:t>报拟公示清单</a:t>
            </a:r>
          </a:p>
        </p:txBody>
      </p:sp>
      <p:sp>
        <p:nvSpPr>
          <p:cNvPr id="22" name="TextBox 21"/>
          <p:cNvSpPr txBox="1"/>
          <p:nvPr/>
        </p:nvSpPr>
        <p:spPr>
          <a:xfrm>
            <a:off x="6572908" y="3980316"/>
            <a:ext cx="1000461" cy="1200329"/>
          </a:xfrm>
          <a:prstGeom prst="rect">
            <a:avLst/>
          </a:prstGeom>
          <a:noFill/>
        </p:spPr>
        <p:txBody>
          <a:bodyPr wrap="square" rtlCol="0">
            <a:spAutoFit/>
          </a:bodyPr>
          <a:lstStyle/>
          <a:p>
            <a:r>
              <a:rPr lang="zh-CN" altLang="en-US" b="1" dirty="0"/>
              <a:t>经中心主任办公会通过</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p:cNvPicPr>
            <a:picLocks noChangeAspect="1" noChangeArrowheads="1"/>
          </p:cNvPicPr>
          <p:nvPr/>
        </p:nvPicPr>
        <p:blipFill>
          <a:blip r:embed="rId2">
            <a:clrChange>
              <a:clrFrom>
                <a:srgbClr val="FFFFFF"/>
              </a:clrFrom>
              <a:clrTo>
                <a:srgbClr val="FFFFFF">
                  <a:alpha val="0"/>
                </a:srgbClr>
              </a:clrTo>
            </a:clrChange>
          </a:blip>
          <a:srcRect l="1877"/>
          <a:stretch>
            <a:fillRect/>
          </a:stretch>
        </p:blipFill>
        <p:spPr bwMode="auto">
          <a:xfrm>
            <a:off x="71438" y="15875"/>
            <a:ext cx="928687" cy="857250"/>
          </a:xfrm>
          <a:prstGeom prst="rect">
            <a:avLst/>
          </a:prstGeom>
          <a:noFill/>
          <a:ln w="9525">
            <a:noFill/>
            <a:miter lim="800000"/>
            <a:headEnd/>
            <a:tailEnd/>
          </a:ln>
        </p:spPr>
      </p:pic>
      <p:grpSp>
        <p:nvGrpSpPr>
          <p:cNvPr id="4" name="组合 10"/>
          <p:cNvGrpSpPr/>
          <p:nvPr/>
        </p:nvGrpSpPr>
        <p:grpSpPr bwMode="auto">
          <a:xfrm rot="10800000">
            <a:off x="0" y="862013"/>
            <a:ext cx="9144000" cy="74612"/>
            <a:chOff x="0" y="0"/>
            <a:chExt cx="5104" cy="200"/>
          </a:xfrm>
        </p:grpSpPr>
        <p:pic>
          <p:nvPicPr>
            <p:cNvPr id="13534" name="单圆角矩形 8"/>
            <p:cNvPicPr>
              <a:picLocks noChangeAspect="1" noChangeArrowheads="1"/>
            </p:cNvPicPr>
            <p:nvPr/>
          </p:nvPicPr>
          <p:blipFill>
            <a:blip r:embed="rId3"/>
            <a:srcRect/>
            <a:stretch>
              <a:fillRect/>
            </a:stretch>
          </p:blipFill>
          <p:spPr bwMode="auto">
            <a:xfrm>
              <a:off x="0" y="0"/>
              <a:ext cx="5104" cy="200"/>
            </a:xfrm>
            <a:prstGeom prst="rect">
              <a:avLst/>
            </a:prstGeom>
            <a:noFill/>
            <a:ln w="9525">
              <a:noFill/>
              <a:miter lim="800000"/>
              <a:headEnd/>
              <a:tailEnd/>
            </a:ln>
          </p:spPr>
        </p:pic>
        <p:sp>
          <p:nvSpPr>
            <p:cNvPr id="13535" name="Text Box 9"/>
            <p:cNvSpPr>
              <a:spLocks noChangeArrowheads="1"/>
            </p:cNvSpPr>
            <p:nvPr/>
          </p:nvSpPr>
          <p:spPr bwMode="auto">
            <a:xfrm>
              <a:off x="11" y="12"/>
              <a:ext cx="5076" cy="180"/>
            </a:xfrm>
            <a:prstGeom prst="rect">
              <a:avLst/>
            </a:prstGeom>
            <a:noFill/>
            <a:ln w="9525">
              <a:noFill/>
              <a:miter lim="800000"/>
            </a:ln>
          </p:spPr>
          <p:txBody>
            <a:bodyPr anchor="ctr"/>
            <a:lstStyle/>
            <a:p>
              <a:pPr algn="ctr" eaLnBrk="1" hangingPunct="1">
                <a:buFont typeface="Arial" panose="020B0604020202020204" pitchFamily="34" charset="0"/>
                <a:buNone/>
              </a:pPr>
              <a:endParaRPr lang="zh-CN" altLang="en-US">
                <a:solidFill>
                  <a:srgbClr val="FFFFFF"/>
                </a:solidFill>
                <a:ea typeface="宋体" panose="02010600030101010101" pitchFamily="2" charset="-122"/>
                <a:sym typeface="Calibri" panose="020F0502020204030204" pitchFamily="34" charset="0"/>
              </a:endParaRPr>
            </a:p>
          </p:txBody>
        </p:sp>
      </p:grpSp>
      <p:sp>
        <p:nvSpPr>
          <p:cNvPr id="13531" name="标题 1"/>
          <p:cNvSpPr txBox="1"/>
          <p:nvPr/>
        </p:nvSpPr>
        <p:spPr bwMode="auto">
          <a:xfrm>
            <a:off x="2900717" y="1086244"/>
            <a:ext cx="2776538" cy="420687"/>
          </a:xfrm>
          <a:prstGeom prst="rect">
            <a:avLst/>
          </a:prstGeom>
          <a:noFill/>
          <a:ln w="9525">
            <a:noFill/>
            <a:miter lim="800000"/>
          </a:ln>
        </p:spPr>
        <p:txBody>
          <a:bodyPr anchor="ctr"/>
          <a:lstStyle/>
          <a:p>
            <a:pPr>
              <a:lnSpc>
                <a:spcPct val="90000"/>
              </a:lnSpc>
            </a:pPr>
            <a:endParaRPr lang="zh-CN" altLang="en-US" sz="1600" b="1" dirty="0">
              <a:latin typeface="楷体_GB2312" pitchFamily="49" charset="-122"/>
              <a:ea typeface="楷体_GB2312" pitchFamily="49" charset="-122"/>
              <a:cs typeface="Arial" panose="020B0604020202020204" pitchFamily="34" charset="0"/>
              <a:sym typeface="Arial" panose="020B0604020202020204" pitchFamily="34" charset="0"/>
            </a:endParaRPr>
          </a:p>
        </p:txBody>
      </p:sp>
      <p:sp>
        <p:nvSpPr>
          <p:cNvPr id="13533" name="标题 1"/>
          <p:cNvSpPr txBox="1"/>
          <p:nvPr/>
        </p:nvSpPr>
        <p:spPr bwMode="auto">
          <a:xfrm>
            <a:off x="959932" y="398146"/>
            <a:ext cx="8184068" cy="464484"/>
          </a:xfrm>
          <a:prstGeom prst="rect">
            <a:avLst/>
          </a:prstGeom>
          <a:noFill/>
          <a:ln w="9525">
            <a:noFill/>
            <a:miter lim="800000"/>
          </a:ln>
        </p:spPr>
        <p:txBody>
          <a:bodyPr anchor="ctr"/>
          <a:lstStyle/>
          <a:p>
            <a:pPr>
              <a:lnSpc>
                <a:spcPct val="90000"/>
              </a:lnSpc>
            </a:pP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二、湖北省科技计划</a:t>
            </a:r>
            <a:r>
              <a:rPr lang="zh-CN"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验收工作</a:t>
            </a:r>
            <a:r>
              <a:rPr lang="zh-CN" altLang="en-US"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验收流程及注意事项</a:t>
            </a:r>
            <a: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t/>
            </a:r>
            <a:br>
              <a:rPr lang="en-US" altLang="zh-CN" sz="2800" b="1" dirty="0">
                <a:latin typeface="方正小标宋简体" panose="03000509000000000000" pitchFamily="65" charset="-122"/>
                <a:ea typeface="方正小标宋简体" panose="03000509000000000000" pitchFamily="65" charset="-122"/>
                <a:cs typeface="Arial" panose="020B0604020202020204" pitchFamily="34" charset="0"/>
                <a:sym typeface="Arial" panose="020B0604020202020204" pitchFamily="34" charset="0"/>
              </a:rPr>
            </a:br>
            <a:endParaRPr lang="zh-CN" altLang="en-US" sz="2800" b="1" dirty="0">
              <a:latin typeface="黑体" panose="02010609060101010101" pitchFamily="49" charset="-122"/>
              <a:ea typeface="黑体" panose="02010609060101010101" pitchFamily="49" charset="-122"/>
              <a:cs typeface="Arial" panose="020B0604020202020204" pitchFamily="34" charset="0"/>
              <a:sym typeface="Arial" panose="020B0604020202020204" pitchFamily="34" charset="0"/>
            </a:endParaRPr>
          </a:p>
        </p:txBody>
      </p:sp>
      <p:sp>
        <p:nvSpPr>
          <p:cNvPr id="2" name="矩形 1"/>
          <p:cNvSpPr/>
          <p:nvPr/>
        </p:nvSpPr>
        <p:spPr>
          <a:xfrm>
            <a:off x="658905" y="1708767"/>
            <a:ext cx="7826189" cy="524695"/>
          </a:xfrm>
          <a:prstGeom prst="rect">
            <a:avLst/>
          </a:prstGeom>
        </p:spPr>
        <p:txBody>
          <a:bodyPr wrap="square">
            <a:spAutoFit/>
          </a:bodyPr>
          <a:lstStyle/>
          <a:p>
            <a:pPr>
              <a:lnSpc>
                <a:spcPts val="4000"/>
              </a:lnSpc>
              <a:buFont typeface="Arial" panose="020B0604020202020204" pitchFamily="34" charset="0"/>
              <a:buNone/>
            </a:pPr>
            <a:r>
              <a:rPr lang="en-US" altLang="zh-CN" sz="2200" dirty="0">
                <a:latin typeface="黑体" panose="02010609060101010101" pitchFamily="49" charset="-122"/>
                <a:ea typeface="黑体" panose="02010609060101010101" pitchFamily="49" charset="-122"/>
              </a:rPr>
              <a:t>2.</a:t>
            </a:r>
            <a:r>
              <a:rPr lang="zh-CN" altLang="en-US" sz="2200" dirty="0">
                <a:latin typeface="黑体" panose="02010609060101010101" pitchFamily="49" charset="-122"/>
                <a:ea typeface="黑体" panose="02010609060101010101" pitchFamily="49" charset="-122"/>
              </a:rPr>
              <a:t>非自科基金面上类项目，由高新中心组织验收</a:t>
            </a:r>
          </a:p>
        </p:txBody>
      </p:sp>
      <p:sp>
        <p:nvSpPr>
          <p:cNvPr id="3" name="文本框 2"/>
          <p:cNvSpPr txBox="1"/>
          <p:nvPr/>
        </p:nvSpPr>
        <p:spPr>
          <a:xfrm>
            <a:off x="848091" y="1152325"/>
            <a:ext cx="8521820" cy="412934"/>
          </a:xfrm>
          <a:prstGeom prst="rect">
            <a:avLst/>
          </a:prstGeom>
          <a:noFill/>
        </p:spPr>
        <p:txBody>
          <a:bodyPr wrap="square" rtlCol="0">
            <a:spAutoFit/>
          </a:bodyPr>
          <a:lstStyle/>
          <a:p>
            <a:pPr marL="228600" indent="-228600">
              <a:lnSpc>
                <a:spcPts val="2500"/>
              </a:lnSpc>
              <a:spcBef>
                <a:spcPts val="1000"/>
              </a:spcBef>
            </a:pP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主要针对线上验收项目</a:t>
            </a:r>
            <a:endPar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9"/>
          <p:cNvSpPr txBox="1"/>
          <p:nvPr/>
        </p:nvSpPr>
        <p:spPr>
          <a:xfrm>
            <a:off x="279686" y="3270319"/>
            <a:ext cx="1452282"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项目负责人账号登录计划项目管理平台</a:t>
            </a:r>
          </a:p>
        </p:txBody>
      </p:sp>
      <p:sp>
        <p:nvSpPr>
          <p:cNvPr id="11" name="右箭头 10"/>
          <p:cNvSpPr/>
          <p:nvPr/>
        </p:nvSpPr>
        <p:spPr>
          <a:xfrm>
            <a:off x="1656663" y="3506983"/>
            <a:ext cx="1172583"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840003" y="3377892"/>
            <a:ext cx="103275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推荐单位审核推荐</a:t>
            </a:r>
          </a:p>
        </p:txBody>
      </p:sp>
      <p:sp>
        <p:nvSpPr>
          <p:cNvPr id="13" name="TextBox 12"/>
          <p:cNvSpPr txBox="1"/>
          <p:nvPr/>
        </p:nvSpPr>
        <p:spPr>
          <a:xfrm>
            <a:off x="1645905" y="2861526"/>
            <a:ext cx="1226371" cy="646331"/>
          </a:xfrm>
          <a:prstGeom prst="rect">
            <a:avLst/>
          </a:prstGeom>
          <a:noFill/>
        </p:spPr>
        <p:txBody>
          <a:bodyPr wrap="square" rtlCol="0">
            <a:spAutoFit/>
          </a:bodyPr>
          <a:lstStyle/>
          <a:p>
            <a:r>
              <a:rPr lang="zh-CN" altLang="en-US" b="1" dirty="0"/>
              <a:t>网上填报验收材料</a:t>
            </a:r>
          </a:p>
        </p:txBody>
      </p:sp>
      <p:sp>
        <p:nvSpPr>
          <p:cNvPr id="14" name="右箭头 13"/>
          <p:cNvSpPr/>
          <p:nvPr/>
        </p:nvSpPr>
        <p:spPr>
          <a:xfrm>
            <a:off x="5143935" y="3541048"/>
            <a:ext cx="643680"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5766099" y="3367134"/>
            <a:ext cx="10112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高新中心组织评审</a:t>
            </a:r>
          </a:p>
        </p:txBody>
      </p:sp>
      <p:sp>
        <p:nvSpPr>
          <p:cNvPr id="16" name="右箭头 15"/>
          <p:cNvSpPr/>
          <p:nvPr/>
        </p:nvSpPr>
        <p:spPr>
          <a:xfrm>
            <a:off x="6628489" y="3551807"/>
            <a:ext cx="1213836"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4346089" y="3367132"/>
            <a:ext cx="1043492"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厅立项处室审核下达</a:t>
            </a:r>
          </a:p>
        </p:txBody>
      </p:sp>
      <p:sp>
        <p:nvSpPr>
          <p:cNvPr id="25" name="右箭头 24"/>
          <p:cNvSpPr/>
          <p:nvPr/>
        </p:nvSpPr>
        <p:spPr>
          <a:xfrm>
            <a:off x="3723925" y="3519533"/>
            <a:ext cx="643680" cy="44106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626711" y="2312891"/>
            <a:ext cx="1215614" cy="1200329"/>
          </a:xfrm>
          <a:prstGeom prst="rect">
            <a:avLst/>
          </a:prstGeom>
          <a:noFill/>
        </p:spPr>
        <p:txBody>
          <a:bodyPr wrap="square" rtlCol="0">
            <a:spAutoFit/>
          </a:bodyPr>
          <a:lstStyle/>
          <a:p>
            <a:r>
              <a:rPr lang="zh-CN" altLang="en-US" b="1" dirty="0"/>
              <a:t>通过的项目报送纸质盖章验收材料</a:t>
            </a:r>
          </a:p>
        </p:txBody>
      </p:sp>
      <p:sp>
        <p:nvSpPr>
          <p:cNvPr id="28" name="TextBox 27"/>
          <p:cNvSpPr txBox="1"/>
          <p:nvPr/>
        </p:nvSpPr>
        <p:spPr>
          <a:xfrm>
            <a:off x="6605196" y="4023347"/>
            <a:ext cx="1204856" cy="2031325"/>
          </a:xfrm>
          <a:prstGeom prst="rect">
            <a:avLst/>
          </a:prstGeom>
          <a:noFill/>
        </p:spPr>
        <p:txBody>
          <a:bodyPr wrap="square" rtlCol="0">
            <a:spAutoFit/>
          </a:bodyPr>
          <a:lstStyle/>
          <a:p>
            <a:r>
              <a:rPr lang="zh-CN" altLang="en-US" b="1" dirty="0"/>
              <a:t>审核纸质和网上材料后报拟公示清单，经主任办公会通过</a:t>
            </a:r>
          </a:p>
        </p:txBody>
      </p:sp>
      <p:sp>
        <p:nvSpPr>
          <p:cNvPr id="29" name="TextBox 28"/>
          <p:cNvSpPr txBox="1"/>
          <p:nvPr/>
        </p:nvSpPr>
        <p:spPr>
          <a:xfrm>
            <a:off x="7767021" y="3603802"/>
            <a:ext cx="1376979"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t>监督处公示</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a1bb7d99-5187-4b67-be72-bc07992f2522}"/>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64f2bd2e-a254-4dd5-8197-320298960894}"/>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0a397ad0-662a-4f9d-950b-de50070177bf}"/>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c1e5ed82-1ddd-466d-9430-cfe4cc86ac01}"/>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4deeb84f-4ba7-4f0e-b569-7a7016fb8c87}"/>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5b653a95-4423-4519-b728-ce510b4ffe1c}"/>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7388a69e-d720-4ce7-b133-7a66978e73d9}"/>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587</TotalTime>
  <Words>3349</Words>
  <Application>WPS 演示</Application>
  <PresentationFormat>全屏显示(4:3)</PresentationFormat>
  <Paragraphs>520</Paragraphs>
  <Slides>27</Slides>
  <Notes>0</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幻灯片 1</vt:lpstr>
      <vt:lpstr>一、湖北省科技计划项目验收工作总体情况  二、湖北省科技计划验收工作流程及注意事项  三、湖北省科技计划项目验收工作存在的问题  四、湖北省科技计划项目验收工作咨询解答汇总 </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lenovo</cp:lastModifiedBy>
  <cp:revision>604</cp:revision>
  <dcterms:created xsi:type="dcterms:W3CDTF">2017-11-06T01:44:00Z</dcterms:created>
  <dcterms:modified xsi:type="dcterms:W3CDTF">2020-12-21T00:57:17Z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